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8"/>
  </p:notesMasterIdLst>
  <p:sldIdLst>
    <p:sldId id="266" r:id="rId3"/>
    <p:sldId id="296" r:id="rId4"/>
    <p:sldId id="268" r:id="rId5"/>
    <p:sldId id="269" r:id="rId6"/>
    <p:sldId id="270" r:id="rId7"/>
    <p:sldId id="275" r:id="rId8"/>
    <p:sldId id="271" r:id="rId9"/>
    <p:sldId id="280" r:id="rId10"/>
    <p:sldId id="282" r:id="rId11"/>
    <p:sldId id="283" r:id="rId12"/>
    <p:sldId id="284" r:id="rId13"/>
    <p:sldId id="285" r:id="rId14"/>
    <p:sldId id="287" r:id="rId15"/>
    <p:sldId id="288" r:id="rId16"/>
    <p:sldId id="292" r:id="rId17"/>
    <p:sldId id="289" r:id="rId18"/>
    <p:sldId id="290" r:id="rId19"/>
    <p:sldId id="291" r:id="rId20"/>
    <p:sldId id="293" r:id="rId21"/>
    <p:sldId id="294" r:id="rId22"/>
    <p:sldId id="304" r:id="rId23"/>
    <p:sldId id="295" r:id="rId24"/>
    <p:sldId id="297" r:id="rId25"/>
    <p:sldId id="298" r:id="rId26"/>
    <p:sldId id="299" r:id="rId27"/>
    <p:sldId id="301" r:id="rId28"/>
    <p:sldId id="303" r:id="rId29"/>
    <p:sldId id="260" r:id="rId30"/>
    <p:sldId id="305" r:id="rId31"/>
    <p:sldId id="306" r:id="rId32"/>
    <p:sldId id="307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08" r:id="rId45"/>
    <p:sldId id="264" r:id="rId46"/>
    <p:sldId id="30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5F"/>
    <a:srgbClr val="F2D7F2"/>
    <a:srgbClr val="FF8080"/>
    <a:srgbClr val="90FABC"/>
    <a:srgbClr val="8080E6"/>
    <a:srgbClr val="80E680"/>
    <a:srgbClr val="E68080"/>
    <a:srgbClr val="C88080"/>
    <a:srgbClr val="80FF80"/>
    <a:srgbClr val="006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64309"/>
  </p:normalViewPr>
  <p:slideViewPr>
    <p:cSldViewPr snapToGrid="0">
      <p:cViewPr>
        <p:scale>
          <a:sx n="62" d="100"/>
          <a:sy n="62" d="100"/>
        </p:scale>
        <p:origin x="1200" y="160"/>
      </p:cViewPr>
      <p:guideLst>
        <p:guide orient="horz" pos="2160"/>
        <p:guide pos="3840"/>
      </p:guideLst>
    </p:cSldViewPr>
  </p:slideViewPr>
  <p:notesTextViewPr>
    <p:cViewPr>
      <p:scale>
        <a:sx n="165" d="100"/>
        <a:sy n="165" d="100"/>
      </p:scale>
      <p:origin x="0" y="-162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572C4-8AE5-784D-B6F9-371116C51095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9AD76-254A-5642-9921-53277A3B8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7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475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pretty open-ended presentation, because it’s not an objective thing, it’s an art</a:t>
            </a:r>
          </a:p>
          <a:p>
            <a:endParaRPr lang="en-US" dirty="0"/>
          </a:p>
          <a:p>
            <a:r>
              <a:rPr lang="en-US" dirty="0"/>
              <a:t>weird because science seems so objective, why is there any story-telling at all?</a:t>
            </a:r>
          </a:p>
          <a:p>
            <a:endParaRPr lang="en-US" dirty="0"/>
          </a:p>
          <a:p>
            <a:r>
              <a:rPr lang="en-US" dirty="0"/>
              <a:t>about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72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 presentation/paper/etc. is just an essay, and essays have thesis statements</a:t>
            </a:r>
          </a:p>
          <a:p>
            <a:r>
              <a:rPr lang="en-US" dirty="0"/>
              <a:t>- this is the number one priority over any preconceptions about how you think talks/papers/etc. should look</a:t>
            </a:r>
            <a:br>
              <a:rPr lang="en-US" dirty="0"/>
            </a:br>
            <a:endParaRPr lang="en-US" dirty="0"/>
          </a:p>
          <a:p>
            <a:r>
              <a:rPr lang="en-US" dirty="0"/>
              <a:t>- subjective thing: you can do literally whatever you want, but please do it on purpose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95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what they might do differently for these different kinds of presentations?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is it a conference, group meeting, public talk?</a:t>
            </a:r>
          </a:p>
          <a:p>
            <a:endParaRPr lang="en-US" dirty="0"/>
          </a:p>
          <a:p>
            <a:r>
              <a:rPr lang="en-US" dirty="0"/>
              <a:t>background:</a:t>
            </a:r>
          </a:p>
          <a:p>
            <a:r>
              <a:rPr lang="en-US" dirty="0"/>
              <a:t>- informs jargon that can be used</a:t>
            </a:r>
          </a:p>
          <a:p>
            <a:r>
              <a:rPr lang="en-US" dirty="0"/>
              <a:t>- informs concepts that can be invoked</a:t>
            </a:r>
          </a:p>
          <a:p>
            <a:r>
              <a:rPr lang="en-US" dirty="0"/>
              <a:t>--- to physicists: can explain stuff via harmonic oscillator</a:t>
            </a:r>
          </a:p>
          <a:p>
            <a:r>
              <a:rPr lang="en-US" dirty="0"/>
              <a:t>--- you may have to overturn existing intuition (e.g., relativity vs. </a:t>
            </a:r>
            <a:r>
              <a:rPr lang="en-US" dirty="0" err="1"/>
              <a:t>newtonian</a:t>
            </a:r>
            <a:r>
              <a:rPr lang="en-US" dirty="0"/>
              <a:t>, different stellar mass ranges)</a:t>
            </a:r>
          </a:p>
          <a:p>
            <a:endParaRPr lang="en-US" dirty="0"/>
          </a:p>
          <a:p>
            <a:r>
              <a:rPr lang="en-US" dirty="0"/>
              <a:t>care about:</a:t>
            </a:r>
          </a:p>
          <a:p>
            <a:r>
              <a:rPr lang="en-US" dirty="0"/>
              <a:t>- researchers mostly care about their own research</a:t>
            </a:r>
          </a:p>
          <a:p>
            <a:r>
              <a:rPr lang="en-US" dirty="0"/>
              <a:t>- what you find interesting may not be what others do</a:t>
            </a:r>
          </a:p>
          <a:p>
            <a:r>
              <a:rPr lang="en-US" dirty="0"/>
              <a:t>--- e.g., you may care about a cool algorithm or cool math (or cool experimental setup), but most people just want your result and use it blindly</a:t>
            </a:r>
          </a:p>
          <a:p>
            <a:r>
              <a:rPr lang="en-US" dirty="0"/>
              <a:t>--- e.g., BBH simulations vs. LIGO predictions/FRBs, cool asteroseismology math vs. inference of stellar parameters</a:t>
            </a:r>
          </a:p>
          <a:p>
            <a:r>
              <a:rPr lang="en-US" dirty="0"/>
              <a:t>- can convince people to care about something else:</a:t>
            </a:r>
          </a:p>
          <a:p>
            <a:r>
              <a:rPr lang="en-US" dirty="0"/>
              <a:t>--- hard</a:t>
            </a:r>
          </a:p>
          <a:p>
            <a:r>
              <a:rPr lang="en-US" dirty="0"/>
              <a:t>--- should be done deliberately</a:t>
            </a:r>
          </a:p>
          <a:p>
            <a:r>
              <a:rPr lang="en-US" dirty="0"/>
              <a:t>--- can leverage what they already care about</a:t>
            </a:r>
          </a:p>
          <a:p>
            <a:endParaRPr lang="en-US" dirty="0"/>
          </a:p>
          <a:p>
            <a:r>
              <a:rPr lang="en-US" dirty="0"/>
              <a:t>want to happen:</a:t>
            </a:r>
          </a:p>
          <a:p>
            <a:r>
              <a:rPr lang="en-US" dirty="0"/>
              <a:t>- want to start a collab?</a:t>
            </a:r>
          </a:p>
          <a:p>
            <a:r>
              <a:rPr lang="en-US" dirty="0"/>
              <a:t>- want to be accepted into grad school? get a job?</a:t>
            </a:r>
          </a:p>
          <a:p>
            <a:r>
              <a:rPr lang="en-US" dirty="0"/>
              <a:t>- getting (the public?) excited about science?</a:t>
            </a:r>
          </a:p>
          <a:p>
            <a:r>
              <a:rPr lang="en-US" dirty="0"/>
              <a:t>- being informative? e.g., this ARC seminar is not very directly good for my career, but snacks are nice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18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what do people think I mean by this?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these are just general principles</a:t>
            </a:r>
          </a:p>
          <a:p>
            <a:endParaRPr lang="en-US" dirty="0"/>
          </a:p>
          <a:p>
            <a:r>
              <a:rPr lang="en-US" dirty="0"/>
              <a:t>self-deprecation:</a:t>
            </a:r>
          </a:p>
          <a:p>
            <a:r>
              <a:rPr lang="en-US" dirty="0"/>
              <a:t>- caveats are good science: science IS messy</a:t>
            </a:r>
          </a:p>
          <a:p>
            <a:r>
              <a:rPr lang="en-US" dirty="0"/>
              <a:t>--- however, non-specific statements about your own competence are NOT good caveats</a:t>
            </a:r>
          </a:p>
          <a:p>
            <a:r>
              <a:rPr lang="en-US" dirty="0"/>
              <a:t>--- “I’m just a grad student,” “there are a lot of things I don’t understand about this” are not “honesty”</a:t>
            </a:r>
          </a:p>
          <a:p>
            <a:r>
              <a:rPr lang="en-US" dirty="0"/>
              <a:t>--- it may feel like this is “valid context,” but if you think critically about this it makes zero sense to say these things</a:t>
            </a:r>
          </a:p>
          <a:p>
            <a:r>
              <a:rPr lang="en-US" dirty="0"/>
              <a:t>- “fake it till you make it”</a:t>
            </a:r>
          </a:p>
          <a:p>
            <a:endParaRPr lang="en-US" dirty="0"/>
          </a:p>
          <a:p>
            <a:r>
              <a:rPr lang="en-US" dirty="0"/>
              <a:t>concrete claims: -- comes from talk by Simon Peyton-Jones (Microsoft)</a:t>
            </a:r>
          </a:p>
          <a:p>
            <a:endParaRPr lang="en-US" dirty="0"/>
          </a:p>
          <a:p>
            <a:r>
              <a:rPr lang="en-US" dirty="0"/>
              <a:t>- don’t be vague: ”We demonstrate that sufficiently strong magnetic fields will suppress gravity wave propagation.”… not “We study stellar oscillations in magnetized stars.” – it is IMPOSSIBLE to fail at the latter</a:t>
            </a:r>
          </a:p>
          <a:p>
            <a:r>
              <a:rPr lang="en-US" dirty="0"/>
              <a:t>- “We develop a robust eccentricity reduction algorithm which can do X, Y, Z”… not “we study the problem of eccentricity reduction”</a:t>
            </a:r>
          </a:p>
          <a:p>
            <a:r>
              <a:rPr lang="en-US" dirty="0"/>
              <a:t>- makes sense, but seems counterintuitive since you’re holding yourself accountable</a:t>
            </a:r>
          </a:p>
          <a:p>
            <a:r>
              <a:rPr lang="en-US" dirty="0"/>
              <a:t>- failure to do this comes from insecurity: if you’re writing/publishing/etc., you should at least act like you believe in your conclusions</a:t>
            </a:r>
          </a:p>
          <a:p>
            <a:endParaRPr lang="en-US" dirty="0"/>
          </a:p>
          <a:p>
            <a:r>
              <a:rPr lang="en-US" dirty="0"/>
              <a:t>don’t </a:t>
            </a:r>
            <a:r>
              <a:rPr lang="en-US" dirty="0" err="1"/>
              <a:t>overassume</a:t>
            </a:r>
            <a:r>
              <a:rPr lang="en-US" dirty="0"/>
              <a:t> background</a:t>
            </a:r>
          </a:p>
          <a:p>
            <a:r>
              <a:rPr lang="en-US" dirty="0"/>
              <a:t>- if you spent even a normal amount of time thinking about your problem, you now know about it more than even most other experts</a:t>
            </a:r>
          </a:p>
          <a:p>
            <a:r>
              <a:rPr lang="en-US" dirty="0"/>
              <a:t>- affects also whether they even understand why it’s important in the first place</a:t>
            </a:r>
          </a:p>
          <a:p>
            <a:r>
              <a:rPr lang="en-US" dirty="0"/>
              <a:t>- dirty secret: on apps and job talks and stuff, except for the basics, people aren’t objective arbiters of what is “good work” and “exciting,” even if they have strong opinions</a:t>
            </a:r>
          </a:p>
          <a:p>
            <a:r>
              <a:rPr lang="en-US" dirty="0"/>
              <a:t>- if a friend tells you they don’t understand your app, don’t assume that a faculty who reads it will</a:t>
            </a:r>
          </a:p>
          <a:p>
            <a:r>
              <a:rPr lang="en-US" dirty="0"/>
              <a:t>- in a talk: in a short talk, you can’t do much more than convey basic results, intuition. theory talks are hard, can’t expect any real understanding of any more than 1-2 </a:t>
            </a:r>
            <a:r>
              <a:rPr lang="en-US" dirty="0" err="1"/>
              <a:t>eqns</a:t>
            </a:r>
            <a:r>
              <a:rPr lang="en-US" dirty="0"/>
              <a:t> </a:t>
            </a:r>
            <a:r>
              <a:rPr lang="en-US" dirty="0" err="1"/>
              <a:t>tbh</a:t>
            </a:r>
            <a:endParaRPr lang="en-US" dirty="0"/>
          </a:p>
          <a:p>
            <a:endParaRPr lang="en-US" dirty="0"/>
          </a:p>
          <a:p>
            <a:r>
              <a:rPr lang="en-US" dirty="0"/>
              <a:t>blending in:</a:t>
            </a:r>
          </a:p>
          <a:p>
            <a:r>
              <a:rPr lang="en-US" dirty="0"/>
              <a:t>- it’s ok to mimic behavior you find compelling/clear if you can identify explicitly what’s good about it</a:t>
            </a:r>
          </a:p>
          <a:p>
            <a:r>
              <a:rPr lang="en-US" dirty="0"/>
              <a:t>- don’t necessarily do things everyone else does just because they’re doing it</a:t>
            </a:r>
          </a:p>
          <a:p>
            <a:r>
              <a:rPr lang="en-US" dirty="0"/>
              <a:t>- most people don’t say in academia, so it makes no sense to just copy them</a:t>
            </a:r>
          </a:p>
          <a:p>
            <a:r>
              <a:rPr lang="en-US" dirty="0"/>
              <a:t>- blending in doesn’t work because stand-outs are easiest to choose</a:t>
            </a:r>
          </a:p>
          <a:p>
            <a:r>
              <a:rPr lang="en-US" dirty="0"/>
              <a:t>- when you do this, you are banking on the fact that stem specialists are just all really good at communicating, which is a terrible bet</a:t>
            </a:r>
          </a:p>
          <a:p>
            <a:endParaRPr lang="en-US" dirty="0"/>
          </a:p>
          <a:p>
            <a:r>
              <a:rPr lang="en-US" dirty="0"/>
              <a:t>concision:</a:t>
            </a:r>
          </a:p>
          <a:p>
            <a:r>
              <a:rPr lang="en-US" dirty="0"/>
              <a:t>- be concise</a:t>
            </a:r>
          </a:p>
          <a:p>
            <a:r>
              <a:rPr lang="en-US" dirty="0"/>
              <a:t>- …</a:t>
            </a:r>
          </a:p>
          <a:p>
            <a:r>
              <a:rPr lang="en-US" dirty="0"/>
              <a:t>- easy when starting out to try to “pad” out the length of a paper or a presentation because you don’t believe you’ll have enough material</a:t>
            </a:r>
          </a:p>
          <a:p>
            <a:r>
              <a:rPr lang="en-US" dirty="0"/>
              <a:t>- you can do this if you want, but you will end up having to cut a lot, and you will do this enough times that you’ll learn it’s just a waste of time and counterproductive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837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papers: they are THE deliverable</a:t>
            </a:r>
          </a:p>
          <a:p>
            <a:endParaRPr lang="en-US" dirty="0"/>
          </a:p>
          <a:p>
            <a:r>
              <a:rPr lang="en-US" dirty="0"/>
              <a:t>at our age, writing one is a milestone and feels like a big achievement – this makes it feel like the paper is “about us”</a:t>
            </a:r>
          </a:p>
          <a:p>
            <a:endParaRPr lang="en-US" dirty="0"/>
          </a:p>
          <a:p>
            <a:r>
              <a:rPr lang="en-US" dirty="0"/>
              <a:t>however, remember that papers are how we communicate results people care about, not how we vent about the trials how we had to go through (nobody cares about YOU)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880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and contrast these titles</a:t>
            </a:r>
          </a:p>
          <a:p>
            <a:endParaRPr lang="en-US" dirty="0"/>
          </a:p>
          <a:p>
            <a:r>
              <a:rPr lang="en-US" dirty="0"/>
              <a:t>for titles: this is where you can lose people; this is where they decide whether your thing is even worth reading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812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words we don’t have:</a:t>
            </a:r>
          </a:p>
          <a:p>
            <a:r>
              <a:rPr lang="en-US" dirty="0"/>
              <a:t>- asteroseismology</a:t>
            </a:r>
          </a:p>
          <a:p>
            <a:r>
              <a:rPr lang="en-US" dirty="0"/>
              <a:t>- red giant</a:t>
            </a:r>
          </a:p>
          <a:p>
            <a:r>
              <a:rPr lang="en-US" dirty="0"/>
              <a:t>- red clump</a:t>
            </a:r>
          </a:p>
          <a:p>
            <a:r>
              <a:rPr lang="en-US" dirty="0"/>
              <a:t>- helium-burning</a:t>
            </a:r>
          </a:p>
          <a:p>
            <a:r>
              <a:rPr lang="en-US" dirty="0"/>
              <a:t>- helium flash</a:t>
            </a:r>
          </a:p>
          <a:p>
            <a:r>
              <a:rPr lang="en-US" dirty="0"/>
              <a:t>- radial velocity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789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words omitted:</a:t>
            </a:r>
          </a:p>
          <a:p>
            <a:r>
              <a:rPr lang="en-US" dirty="0"/>
              <a:t>- quasar</a:t>
            </a:r>
          </a:p>
          <a:p>
            <a:r>
              <a:rPr lang="en-US" dirty="0"/>
              <a:t>- superluminal</a:t>
            </a:r>
          </a:p>
          <a:p>
            <a:r>
              <a:rPr lang="en-US" dirty="0"/>
              <a:t>- Compton drag</a:t>
            </a:r>
          </a:p>
          <a:p>
            <a:r>
              <a:rPr lang="en-US" dirty="0"/>
              <a:t>- VLBI, radio, etc.</a:t>
            </a:r>
          </a:p>
          <a:p>
            <a:r>
              <a:rPr lang="en-US" dirty="0"/>
              <a:t>- transverse speeds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43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380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somewhat technical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775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quite technical, but well-cited because it’s useful to people (but unread by others)</a:t>
            </a:r>
          </a:p>
          <a:p>
            <a:endParaRPr lang="en-US" dirty="0"/>
          </a:p>
          <a:p>
            <a:r>
              <a:rPr lang="en-US" dirty="0"/>
              <a:t>omits:</a:t>
            </a:r>
          </a:p>
          <a:p>
            <a:r>
              <a:rPr lang="en-US" dirty="0"/>
              <a:t>- Laplace tidal equation</a:t>
            </a:r>
          </a:p>
          <a:p>
            <a:r>
              <a:rPr lang="en-US" dirty="0"/>
              <a:t>- traditional approximation</a:t>
            </a:r>
          </a:p>
          <a:p>
            <a:r>
              <a:rPr lang="en-US" dirty="0"/>
              <a:t>- Coriolis force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106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abstract: like title, advertises your work to people who you want to care about it</a:t>
            </a:r>
          </a:p>
          <a:p>
            <a:endParaRPr lang="en-US" dirty="0"/>
          </a:p>
          <a:p>
            <a:r>
              <a:rPr lang="en-US" dirty="0"/>
              <a:t>problem statement: brief, intuitive description of your problem statement.</a:t>
            </a:r>
          </a:p>
          <a:p>
            <a:r>
              <a:rPr lang="en-US" dirty="0"/>
              <a:t>– use of jargon is ok if you’re ok with restricting the audience scope, but make sure the jargon is really obvious to that audience</a:t>
            </a:r>
          </a:p>
          <a:p>
            <a:endParaRPr lang="en-US" dirty="0"/>
          </a:p>
          <a:p>
            <a:r>
              <a:rPr lang="en-US" dirty="0"/>
              <a:t>say CONCRETELY what you’ve done, succinctly.</a:t>
            </a:r>
          </a:p>
          <a:p>
            <a:r>
              <a:rPr lang="en-US" dirty="0"/>
              <a:t>- again, make it “falsifiable” – don’t be vague</a:t>
            </a:r>
          </a:p>
          <a:p>
            <a:r>
              <a:rPr lang="en-US" dirty="0"/>
              <a:t>- make it as easy to understand as possible: ugly details that are not central to the story are what the paper is for</a:t>
            </a:r>
          </a:p>
          <a:p>
            <a:r>
              <a:rPr lang="en-US" dirty="0"/>
              <a:t>- numbers and details are fine if they make your work look attractive</a:t>
            </a:r>
          </a:p>
          <a:p>
            <a:endParaRPr lang="en-US" dirty="0"/>
          </a:p>
          <a:p>
            <a:r>
              <a:rPr lang="en-US" dirty="0"/>
              <a:t>big picture impact</a:t>
            </a:r>
          </a:p>
          <a:p>
            <a:r>
              <a:rPr lang="en-US" dirty="0"/>
              <a:t>- this is very important</a:t>
            </a:r>
          </a:p>
          <a:p>
            <a:r>
              <a:rPr lang="en-US" dirty="0"/>
              <a:t>- do not assume your reader will understand the relevance of your results, even if they work in your field</a:t>
            </a:r>
          </a:p>
          <a:p>
            <a:r>
              <a:rPr lang="en-US" dirty="0"/>
              <a:t>- even if they should, making it explicit is one-less step they have to do, and also prevents them from second-guessing their understanding of the impact</a:t>
            </a:r>
          </a:p>
          <a:p>
            <a:endParaRPr lang="en-US" dirty="0"/>
          </a:p>
          <a:p>
            <a:r>
              <a:rPr lang="en-US" dirty="0"/>
              <a:t>abstracts: typically written last, because the project is very likely to evolve over time, and also during writing different “take-aways” may become obvious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360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broad anatomy of a paper: HOWEVER, this standard structure is just instrumental to your purpose</a:t>
            </a:r>
          </a:p>
          <a:p>
            <a:endParaRPr lang="en-US" dirty="0"/>
          </a:p>
          <a:p>
            <a:r>
              <a:rPr lang="en-US" dirty="0"/>
              <a:t>introduction: people have differing opinions about what this is for; you can proceed with a tiny review (helpful for beginners) or just go super directly to the topic. former is pedagogically more useful, but latter is going to be clearer about your contribution probably.</a:t>
            </a:r>
          </a:p>
          <a:p>
            <a:r>
              <a:rPr lang="en-US" dirty="0"/>
              <a:t>- say your results explicitly somewhere, good to signpost (give outline) of the rest of the paper, to say what the different sections are (in some logical order)</a:t>
            </a:r>
          </a:p>
          <a:p>
            <a:r>
              <a:rPr lang="en-US" dirty="0"/>
              <a:t>- try to attach your work to something people care about; maybe this means starting from a big problem and zooming in</a:t>
            </a:r>
          </a:p>
          <a:p>
            <a:endParaRPr lang="en-US" dirty="0"/>
          </a:p>
          <a:p>
            <a:r>
              <a:rPr lang="en-US" dirty="0"/>
              <a:t>methods: just say what you did, I guess</a:t>
            </a:r>
          </a:p>
          <a:p>
            <a:endParaRPr lang="en-US" dirty="0"/>
          </a:p>
          <a:p>
            <a:r>
              <a:rPr lang="en-US" dirty="0"/>
              <a:t>results &amp; discussion: say what the results are, but try to contextualize it in the context of stuff people care about</a:t>
            </a:r>
          </a:p>
          <a:p>
            <a:r>
              <a:rPr lang="en-US" dirty="0"/>
              <a:t>- this is ofc audience specific</a:t>
            </a:r>
          </a:p>
          <a:p>
            <a:r>
              <a:rPr lang="en-US" dirty="0"/>
              <a:t>- do you have some observable prediction?</a:t>
            </a:r>
          </a:p>
          <a:p>
            <a:r>
              <a:rPr lang="en-US" dirty="0"/>
              <a:t>- does your discovery imply progress on any question?</a:t>
            </a:r>
          </a:p>
          <a:p>
            <a:endParaRPr lang="en-US" dirty="0"/>
          </a:p>
          <a:p>
            <a:r>
              <a:rPr lang="en-US" dirty="0"/>
              <a:t>conclusion:</a:t>
            </a:r>
          </a:p>
          <a:p>
            <a:r>
              <a:rPr lang="en-US" dirty="0"/>
              <a:t>- I do a bad thing which is just summarize things again; some of this is good </a:t>
            </a:r>
            <a:r>
              <a:rPr lang="en-US" dirty="0" err="1"/>
              <a:t>imo</a:t>
            </a:r>
            <a:r>
              <a:rPr lang="en-US" dirty="0"/>
              <a:t> (I like to even bullet the conclusion so that a list exists of what I’m claiming)</a:t>
            </a:r>
          </a:p>
          <a:p>
            <a:r>
              <a:rPr lang="en-US" dirty="0"/>
              <a:t>- future work is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019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most experts go right to this after reading the abstract, so make them clear and intentional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198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learn </a:t>
            </a:r>
            <a:r>
              <a:rPr lang="en-US" dirty="0" err="1"/>
              <a:t>inkscape</a:t>
            </a:r>
            <a:r>
              <a:rPr lang="en-US" dirty="0"/>
              <a:t> or something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796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matters: planet people often love this plot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417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plot shows some data with theory drawn through it; that’s gold</a:t>
            </a:r>
          </a:p>
          <a:p>
            <a:endParaRPr lang="en-US" dirty="0"/>
          </a:p>
          <a:p>
            <a:r>
              <a:rPr lang="en-US" dirty="0"/>
              <a:t>I like that these plots don’t lean just on color to show the different lines (accessibility thing)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78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cartoon</a:t>
            </a:r>
          </a:p>
          <a:p>
            <a:endParaRPr lang="en-US" dirty="0"/>
          </a:p>
          <a:p>
            <a:r>
              <a:rPr lang="en-US" dirty="0"/>
              <a:t>right: line drawn through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781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pretty picture – also note Astro plot of the week</a:t>
            </a:r>
          </a:p>
          <a:p>
            <a:r>
              <a:rPr lang="en-US" dirty="0"/>
              <a:t>- I was once told that I should make a plot that others would “copy into their papers”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955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to have a cartoon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4650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588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big thing: have a coherent story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Angela Collier video: talk as if you’re a level above what you are (i.e., UG-&gt;grad, grad-&gt;postdoc,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559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intro:</a:t>
            </a:r>
          </a:p>
          <a:p>
            <a:pPr marL="685800" lvl="1" indent="-228600">
              <a:buAutoNum type="arabicPeriod"/>
            </a:pPr>
            <a:r>
              <a:rPr lang="en-US" dirty="0"/>
              <a:t>good to have something short, but these are often very cliché</a:t>
            </a:r>
          </a:p>
          <a:p>
            <a:pPr marL="685800" lvl="1" indent="-228600">
              <a:buAutoNum type="arabicPeriod"/>
            </a:pPr>
            <a:r>
              <a:rPr lang="en-US" dirty="0"/>
              <a:t>get to the thesis statement fast, don’t spend multiple paragraphs (or even an especially long paragraph) on your intro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jargon</a:t>
            </a:r>
          </a:p>
          <a:p>
            <a:pPr marL="685800" lvl="1" indent="-228600">
              <a:buAutoNum type="arabicPeriod"/>
            </a:pPr>
            <a:r>
              <a:rPr lang="en-US" dirty="0"/>
              <a:t>don’t assume anyone has any idea what you’re talking about, or cares</a:t>
            </a:r>
          </a:p>
          <a:p>
            <a:pPr marL="685800" lvl="1" indent="-228600">
              <a:buAutoNum type="arabicPeriod"/>
            </a:pPr>
            <a:r>
              <a:rPr lang="en-US" dirty="0"/>
              <a:t>you can quote numbers, but please try to do some interpretation: is some number big? small? raw numbers are not inherently interesting by themselves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wrong emphasis:</a:t>
            </a:r>
          </a:p>
          <a:p>
            <a:pPr marL="685800" lvl="1" indent="-228600">
              <a:buAutoNum type="arabicPeriod"/>
            </a:pPr>
            <a:r>
              <a:rPr lang="en-US" dirty="0"/>
              <a:t>this includes good grades – don’t tell me how diligent you are, unless some class was super duper relevant and you have a qualitative anecdote</a:t>
            </a:r>
          </a:p>
          <a:p>
            <a:pPr marL="685800" lvl="1" indent="-228600">
              <a:buAutoNum type="arabicPeriod"/>
            </a:pPr>
            <a:r>
              <a:rPr lang="en-US" dirty="0"/>
              <a:t>just face that this time has gone into a grade and a GPA (number) and that apps care about research</a:t>
            </a:r>
          </a:p>
          <a:p>
            <a:pPr marL="685800" lvl="1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no evidence</a:t>
            </a:r>
          </a:p>
          <a:p>
            <a:pPr marL="685800" lvl="1" indent="-228600">
              <a:buAutoNum type="arabicPeriod"/>
            </a:pPr>
            <a:r>
              <a:rPr lang="en-US" dirty="0"/>
              <a:t>give concrete examples of your cleverness or applications of your work – AVOID ABSTRACTION</a:t>
            </a:r>
          </a:p>
          <a:p>
            <a:pPr marL="685800" lvl="1" indent="-228600">
              <a:buAutoNum type="arabicPeriod"/>
            </a:pPr>
            <a:r>
              <a:rPr lang="en-US" dirty="0"/>
              <a:t>talk about your deliverables, even if they seem dumb (e.g., group meeting talks)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no story:</a:t>
            </a:r>
          </a:p>
          <a:p>
            <a:pPr marL="685800" lvl="1" indent="-228600">
              <a:buAutoNum type="arabicPeriod"/>
            </a:pPr>
            <a:r>
              <a:rPr lang="en-US" dirty="0"/>
              <a:t>don’t just spew all of your life experiences in chronological order and be done with it</a:t>
            </a:r>
          </a:p>
          <a:p>
            <a:pPr marL="685800" lvl="1" indent="-228600">
              <a:buAutoNum type="arabicPeriod"/>
            </a:pPr>
            <a:r>
              <a:rPr lang="en-US" dirty="0"/>
              <a:t>you should reread your essay at least once; an important takeaway you want to communicate should appear at the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8045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intro:</a:t>
            </a:r>
          </a:p>
          <a:p>
            <a:pPr marL="685800" lvl="1" indent="-228600">
              <a:buAutoNum type="arabicPeriod"/>
            </a:pPr>
            <a:r>
              <a:rPr lang="en-US" dirty="0"/>
              <a:t>good to have something short, but these are often very cliché</a:t>
            </a:r>
          </a:p>
          <a:p>
            <a:pPr marL="685800" lvl="1" indent="-228600">
              <a:buAutoNum type="arabicPeriod"/>
            </a:pPr>
            <a:r>
              <a:rPr lang="en-US" dirty="0"/>
              <a:t>get to the thesis statement fast, don’t spend multiple paragraphs (or even an especially long paragraph) on your intro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hardship</a:t>
            </a:r>
          </a:p>
          <a:p>
            <a:pPr marL="685800" lvl="1" indent="-228600">
              <a:buAutoNum type="arabicPeriod"/>
            </a:pPr>
            <a:r>
              <a:rPr lang="en-US" dirty="0"/>
              <a:t>is ok, but it’s all instrumental to your THESIS</a:t>
            </a:r>
          </a:p>
          <a:p>
            <a:pPr marL="685800" lvl="1" indent="-228600">
              <a:buAutoNum type="arabicPeriod"/>
            </a:pPr>
            <a:r>
              <a:rPr lang="en-US" dirty="0"/>
              <a:t>it’s not therapy, and it’s also not dishonest not to tell people things like this</a:t>
            </a:r>
          </a:p>
          <a:p>
            <a:pPr marL="685800" lvl="1" indent="-228600">
              <a:buAutoNum type="arabicPeriod"/>
            </a:pPr>
            <a:r>
              <a:rPr lang="en-US" dirty="0"/>
              <a:t>I’m also not convinced it helps a lot with getting people to overlook things you’re insecure about. if you really need to mention this, try to put a positive spin on it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passive voice</a:t>
            </a:r>
          </a:p>
          <a:p>
            <a:pPr marL="685800" lvl="1" indent="-228600">
              <a:buAutoNum type="arabicPeriod"/>
            </a:pPr>
            <a:r>
              <a:rPr lang="en-US" dirty="0"/>
              <a:t>your project doesn’t do stuff, you do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basic technical skills</a:t>
            </a:r>
          </a:p>
          <a:p>
            <a:pPr marL="685800" lvl="1" indent="-228600">
              <a:buAutoNum type="arabicPeriod"/>
            </a:pPr>
            <a:r>
              <a:rPr lang="en-US" dirty="0"/>
              <a:t>obviously you learned how to code/write/whatever, and don’t tell us about that random machine you learned how to use unless you invented it or something</a:t>
            </a:r>
          </a:p>
          <a:p>
            <a:pPr marL="685800" lvl="1" indent="-228600">
              <a:buAutoNum type="arabicPeriod"/>
            </a:pPr>
            <a:r>
              <a:rPr lang="en-US" dirty="0"/>
              <a:t>show, don’t tell, your skills</a:t>
            </a:r>
          </a:p>
          <a:p>
            <a:pPr marL="685800" lvl="1" indent="-228600">
              <a:buAutoNum type="arabicPeriod"/>
            </a:pPr>
            <a:r>
              <a:rPr lang="en-US" dirty="0"/>
              <a:t>people probably do this because they don’t know what the takeaway should be – I would maybe just discuss the big-picture implications of your research, deliverables,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497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476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people how you might give these talks differently, depending on time?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is it to look impressive? is it to get people to cite your paper? to collaborate with you? to use your code?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most of the time: short talks especially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key idea, intuition is all you can hope for: will necessarily have to sacrifice material at the altar of brevity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lang="en-US" dirty="0"/>
              <a:t>you can LITERALLY SAY “if you take nothing else away from this talk… remember this:”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lang="en-US" dirty="0"/>
              <a:t>if they find it interesting, they can talk to you or read your paper and get the real details – it’s sort of like an ad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lang="en-US" dirty="0"/>
              <a:t>this works because a talk is not like a paper, it’s not the “record” – it’s not the definitive reference material that should have everything in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801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866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details – be light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dirty="0"/>
              <a:t>equations: try to be self-aware about them at least – I sometimes deliberately say the level at which I want an equation understood (i.e., not)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dirty="0"/>
              <a:t>usually not good to put tables – only put numbers you actually discuss (can’t you just make a fig.?)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complete sentences comes from a tendency to use the slides as a script, which they are not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figures: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can draw all over them, put </a:t>
            </a:r>
            <a:r>
              <a:rPr lang="en-US"/>
              <a:t>arrows or </a:t>
            </a:r>
            <a:r>
              <a:rPr lang="en-US" dirty="0"/>
              <a:t>whatever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prioritize over 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this isn’t a paper or a version of record, so you can be sloppy and draw all over shit with imprecision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also, just put a single one (unless you’re specifically intending they not understand it)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put a box at the bottom if you need: </a:t>
            </a:r>
            <a:r>
              <a:rPr lang="en-US" dirty="0" err="1"/>
              <a:t>Satcher’s</a:t>
            </a:r>
            <a:r>
              <a:rPr lang="en-US" dirty="0"/>
              <a:t> advice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205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one is about supernovae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143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slides in this presentation seemed a little more public-facing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817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cfa</a:t>
            </a:r>
            <a:r>
              <a:rPr lang="en-US" dirty="0"/>
              <a:t> colloquium, next one is radio astronomy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042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next: instrumentation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cfa</a:t>
            </a:r>
            <a:r>
              <a:rPr lang="en-US" dirty="0"/>
              <a:t> - </a:t>
            </a:r>
            <a:r>
              <a:rPr lang="en-US" dirty="0" err="1"/>
              <a:t>colloq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557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cfa</a:t>
            </a:r>
            <a:r>
              <a:rPr lang="en-US" dirty="0"/>
              <a:t> – </a:t>
            </a:r>
            <a:r>
              <a:rPr lang="en-US" dirty="0" err="1"/>
              <a:t>colloq</a:t>
            </a:r>
            <a:endParaRPr lang="en-US" dirty="0"/>
          </a:p>
          <a:p>
            <a:endParaRPr lang="en-US" dirty="0"/>
          </a:p>
          <a:p>
            <a:r>
              <a:rPr lang="en-US" dirty="0"/>
              <a:t>next one is about </a:t>
            </a:r>
            <a:r>
              <a:rPr lang="en-US" dirty="0" err="1"/>
              <a:t>magnetogravity</a:t>
            </a:r>
            <a:r>
              <a:rPr lang="en-US" dirty="0"/>
              <a:t> waves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036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cita</a:t>
            </a:r>
            <a:r>
              <a:rPr lang="en-US" dirty="0"/>
              <a:t>: more pedagogical</a:t>
            </a:r>
          </a:p>
          <a:p>
            <a:endParaRPr lang="en-US" dirty="0"/>
          </a:p>
          <a:p>
            <a:r>
              <a:rPr lang="en-US" dirty="0"/>
              <a:t>next: </a:t>
            </a:r>
            <a:r>
              <a:rPr lang="en-US" dirty="0" err="1"/>
              <a:t>elias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486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next: Emily (public)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889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stargazing lecture</a:t>
            </a:r>
          </a:p>
          <a:p>
            <a:endParaRPr lang="en-US" dirty="0"/>
          </a:p>
          <a:p>
            <a:r>
              <a:rPr lang="en-US" dirty="0"/>
              <a:t>next: </a:t>
            </a:r>
            <a:r>
              <a:rPr lang="en-US" dirty="0" err="1"/>
              <a:t>nils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964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stargazing</a:t>
            </a:r>
          </a:p>
          <a:p>
            <a:endParaRPr lang="en-US" dirty="0"/>
          </a:p>
          <a:p>
            <a:r>
              <a:rPr lang="en-US" dirty="0"/>
              <a:t>next: </a:t>
            </a:r>
            <a:r>
              <a:rPr lang="en-US" dirty="0" err="1"/>
              <a:t>jacob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241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stargazing</a:t>
            </a:r>
          </a:p>
          <a:p>
            <a:endParaRPr lang="en-US" dirty="0"/>
          </a:p>
          <a:p>
            <a:r>
              <a:rPr lang="en-US" dirty="0"/>
              <a:t>next: </a:t>
            </a:r>
            <a:r>
              <a:rPr lang="en-US" dirty="0" err="1"/>
              <a:t>starspots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97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~20 min talk at </a:t>
            </a:r>
            <a:r>
              <a:rPr lang="en-US" dirty="0" err="1"/>
              <a:t>aas</a:t>
            </a:r>
            <a:endParaRPr lang="en-US" dirty="0"/>
          </a:p>
          <a:p>
            <a:endParaRPr lang="en-US" dirty="0"/>
          </a:p>
          <a:p>
            <a:r>
              <a:rPr lang="en-US" dirty="0"/>
              <a:t>next: plasma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767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aas</a:t>
            </a:r>
            <a:r>
              <a:rPr lang="en-US" dirty="0"/>
              <a:t>, ~20 min</a:t>
            </a:r>
          </a:p>
          <a:p>
            <a:endParaRPr lang="en-US" dirty="0"/>
          </a:p>
          <a:p>
            <a:r>
              <a:rPr lang="en-US" dirty="0"/>
              <a:t>next: 5 min SMBHs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264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aas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98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ask people what they think about this – how do differently?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picture on the right is what came up when I searched “quantum mechanics”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sci comm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nobody knows anything, and what they may be interested in may not be what you care about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quantum gravity, quantum mechanics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 err="1">
                <a:effectLst/>
                <a:latin typeface="Helvetica Neue" panose="02000503000000020004" pitchFamily="2" charset="0"/>
              </a:rPr>
              <a:t>pluto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distances to other objects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astronomy is easy to get interest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purpose: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really up to you, you can either awe them or try to give them intuition for things —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i</a:t>
            </a:r>
            <a:r>
              <a:rPr lang="en-US" dirty="0">
                <a:effectLst/>
                <a:latin typeface="Helvetica Neue" panose="02000503000000020004" pitchFamily="2" charset="0"/>
              </a:rPr>
              <a:t> like the latter, but it’s a little idealistic to expect people to actually remember stuff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draw upon intuition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avoid jargon (obviously)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my gripe: do not make the purpose be for people to think you’re smart — good public sci comm is trying to make science feel accessible/attainable (ESPECIALLY for kids)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personal examples: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wide-eyed girl at a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berkeley</a:t>
            </a:r>
            <a:r>
              <a:rPr lang="en-US" dirty="0">
                <a:effectLst/>
                <a:latin typeface="Helvetica Neue" panose="02000503000000020004" pitchFamily="2" charset="0"/>
              </a:rPr>
              <a:t> stem event after having the link between wavelength and color explained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en-US" dirty="0" err="1">
                <a:effectLst/>
                <a:latin typeface="Helvetica Neue" panose="02000503000000020004" pitchFamily="2" charset="0"/>
              </a:rPr>
              <a:t>cameron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hummels</a:t>
            </a:r>
            <a:r>
              <a:rPr lang="en-US" dirty="0">
                <a:effectLst/>
                <a:latin typeface="Helvetica Neue" panose="02000503000000020004" pitchFamily="2" charset="0"/>
              </a:rPr>
              <a:t>, parabolic,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marshmellows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can ask the people in your life to listen to stuff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1771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59AD76-254A-5642-9921-53277A3B82C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6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CCC92B-0F18-8049-B89A-4B78AAF5DF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599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DC3DB-552E-B11F-D8D1-F9051B1AEA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6C92A-67B2-B428-58E2-3C4BF1431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767E9-39B8-935D-A5A6-A0ACA9CD5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FBEDC-885A-AEAC-87A8-CC245AFD8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78B61-8D4A-99C8-0614-5462A528F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77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741F1-386B-6F30-B53D-DEC67156A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6261-149D-EA97-CEDA-A389A396F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DB662-E6C8-DEE2-6489-50E904DB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97661-A691-D697-0E4E-A72B436D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0AFEF-217B-782B-E874-0F9986F1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0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AFF6-157E-2714-61BD-1ABC06AB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F370F-25CE-C659-BF68-D18FA3E9E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D1FD0-355C-F115-FEF6-B9235D55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00529-0572-BCDA-F0F0-37533572B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19B03-B41A-D6AF-4939-FFF3B6AE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3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E1E5-8C0D-F967-0529-36EC9417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A67ED-8854-7892-D609-0437365F0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58FF0-E82D-FDF8-56D0-C602AE1D0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58FFF-AAA3-AFD9-5159-610780F2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92024-B399-7B7E-D403-30ED2DD1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71C10-52BD-D33E-1093-7F5DF5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2DB3-ED80-8E12-4BFF-C0397884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F86DF-73E4-160A-A8E2-48D263EC2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86086-A6DE-475A-C34E-73F14A383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0E76B-0484-F0A8-E1C6-CEDD55590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B54E77-5D7C-CF2C-51FB-8EDFEDAD7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A273DF-CFA2-0174-0C1A-A88BFA7B8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C7B07A-8096-924D-A1C3-96B0FEBA5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8BFFFC-BAD4-5C51-6A77-5C8CCFC7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7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5530-FD56-078C-565E-2944BAA40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F9855-35C1-2808-15C4-0D537975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FD481F-D011-3311-04E9-2EF35010D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CD44C-6A7A-7C3A-651D-EAE67175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3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646B9B-59D0-509E-1C23-59520469F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E8953B-D3AC-71E0-8B5B-AE6326F3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038BC-4E20-D557-15A8-161A353D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8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976AF-6CE1-A278-0B82-788AA619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D7E74-35A5-25C5-7282-69E4C2BF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9C060-23CD-2BB4-3636-993BABCC5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CA891-5A8B-6899-402E-9A543239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80369-F5F0-5D3F-05BD-49A76C9E9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A87A1A-3DA6-0B00-601E-76A1757A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547A-FFF8-B91C-F735-582D79716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72B22D-80F5-CF67-09AA-F88666A7B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0B707-B484-6388-8C21-2F5713033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05779-9086-09E8-B700-92EE57C0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7EDEA-ACA8-EE30-F67F-82886FED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9DD16-1665-6CC8-3FED-3379BC383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9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B2953-0F4C-BB8F-9AF9-06DB96ACB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EAA92A-50CE-3387-EEAF-A21FC25FC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879F5-F2FB-4ED2-D039-CCA93E34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6C61E-F8B0-CA3E-C3F6-C29C4E418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1393E-C9FA-0238-A169-F6672B2FA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0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BDE83B-621F-A6C9-9CC1-B5D8AEF0D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9C76D1-9F06-1578-25AF-209936A7B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1E8AB-ED02-FB52-C0D8-531F834E9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7F1DD-D415-4BB2-298E-AFBB5C91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AFA37-E538-02C2-5D6B-4CB8895D8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05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50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1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60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38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88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9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7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95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00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82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C795-AF48-7C47-AA23-7D85096E96E3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CAF7-A32E-AE45-A507-6D2AE692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6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74C26-2767-B776-8146-EE3193F3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F8657-0B92-621A-E26E-38202A8B2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9B03E-4EE8-C6DE-450C-A646B87E5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18937-DA00-E84C-939B-80222AA4837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8CB5C-5160-4CFB-9950-E1947D8FE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9D43B-9FB9-424E-E69F-777F4FE77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AE2DB-3209-324F-A18A-633A83A37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7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841DEF6-E90F-224E-97FC-AF2B9B4882E8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19260FE7-BAB4-6747-BA81-560BFAE9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3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shs.smsd.us/staff_directory/mr__lockhart_s_site/earth_science/earth_science_textbook_chapter_p_d_fs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1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T_-owjKIbA" TargetMode="External"/><Relationship Id="rId11" Type="http://schemas.openxmlformats.org/officeDocument/2006/relationships/image" Target="../media/image64.png"/><Relationship Id="rId5" Type="http://schemas.openxmlformats.org/officeDocument/2006/relationships/hyperlink" Target="https://www.microsoft.com/en-us/research/academic-program/how-to-write-a-great-research-proposal/" TargetMode="External"/><Relationship Id="rId10" Type="http://schemas.openxmlformats.org/officeDocument/2006/relationships/hyperlink" Target="https://www.slideshare.net/DennisMeredith/how-to-unsuck-your-power-point-slides-250154776#1" TargetMode="External"/><Relationship Id="rId4" Type="http://schemas.openxmlformats.org/officeDocument/2006/relationships/hyperlink" Target="https://www.youtube.com/watch?v=VK51E3gHENc" TargetMode="External"/><Relationship Id="rId9" Type="http://schemas.openxmlformats.org/officeDocument/2006/relationships/hyperlink" Target="https://www.youtube.com/watch?v=tz42lx6BhqY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466B3-36F3-556A-04CF-628E79BD2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2624" y="1298448"/>
            <a:ext cx="7376516" cy="325526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90FABC"/>
                </a:solidFill>
              </a:rPr>
              <a:t>communicating</a:t>
            </a:r>
            <a:r>
              <a:rPr lang="en-US" sz="2800" dirty="0">
                <a:solidFill>
                  <a:srgbClr val="C8FABC"/>
                </a:solidFill>
              </a:rPr>
              <a:t> </a:t>
            </a:r>
            <a:r>
              <a:rPr lang="en-US" dirty="0">
                <a:solidFill>
                  <a:srgbClr val="F2D7F2"/>
                </a:solidFill>
              </a:rPr>
              <a:t>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4C0A1A-7D69-1379-8001-B479619C1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092" y="4670246"/>
            <a:ext cx="8415215" cy="914400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Nicholas Z. </a:t>
            </a:r>
            <a:r>
              <a:rPr lang="en-US" dirty="0">
                <a:solidFill>
                  <a:srgbClr val="A2F5E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Rui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 September 2023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DF76E5D-F2E6-3B4C-3B91-F63340048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424" y="5326063"/>
            <a:ext cx="2133600" cy="91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0FE2E65-C777-2866-7C2B-AB490932961B}"/>
              </a:ext>
            </a:extLst>
          </p:cNvPr>
          <p:cNvSpPr txBox="1">
            <a:spLocks/>
          </p:cNvSpPr>
          <p:nvPr/>
        </p:nvSpPr>
        <p:spPr>
          <a:xfrm>
            <a:off x="9735034" y="881251"/>
            <a:ext cx="2456966" cy="13829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60000"/>
              </a:lnSpc>
            </a:pPr>
            <a:r>
              <a:rPr lang="en-US" sz="32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E68080"/>
                </a:solidFill>
              </a:rPr>
              <a:t>Astrophysics</a:t>
            </a:r>
          </a:p>
          <a:p>
            <a:pPr algn="r">
              <a:lnSpc>
                <a:spcPct val="60000"/>
              </a:lnSpc>
            </a:pPr>
            <a:r>
              <a:rPr lang="en-US" sz="32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80E680"/>
                </a:solidFill>
              </a:rPr>
              <a:t>Relativity</a:t>
            </a:r>
          </a:p>
          <a:p>
            <a:pPr algn="r">
              <a:lnSpc>
                <a:spcPct val="50000"/>
              </a:lnSpc>
            </a:pPr>
            <a:r>
              <a:rPr lang="en-US" sz="32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8080E6"/>
                </a:solidFill>
              </a:rPr>
              <a:t>Cosmology</a:t>
            </a:r>
          </a:p>
          <a:p>
            <a:pPr algn="r">
              <a:lnSpc>
                <a:spcPct val="70000"/>
              </a:lnSpc>
            </a:pPr>
            <a:r>
              <a:rPr lang="en-US" sz="36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Seminar</a:t>
            </a:r>
          </a:p>
        </p:txBody>
      </p:sp>
    </p:spTree>
    <p:extLst>
      <p:ext uri="{BB962C8B-B14F-4D97-AF65-F5344CB8AC3E}">
        <p14:creationId xmlns:p14="http://schemas.microsoft.com/office/powerpoint/2010/main" val="108135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scope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8D7ED7-73B1-C3C9-32BA-A12DE809ED1A}"/>
              </a:ext>
            </a:extLst>
          </p:cNvPr>
          <p:cNvSpPr txBox="1"/>
          <p:nvPr/>
        </p:nvSpPr>
        <p:spPr>
          <a:xfrm>
            <a:off x="1177045" y="4199890"/>
            <a:ext cx="6477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 am a </a:t>
            </a:r>
            <a:r>
              <a:rPr lang="en-US" sz="4400" dirty="0">
                <a:solidFill>
                  <a:schemeClr val="accent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graduate student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1907F7-84A3-B57B-384B-0D58925FC9E8}"/>
              </a:ext>
            </a:extLst>
          </p:cNvPr>
          <p:cNvSpPr txBox="1"/>
          <p:nvPr/>
        </p:nvSpPr>
        <p:spPr>
          <a:xfrm>
            <a:off x="1159324" y="4968977"/>
            <a:ext cx="6477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 </a:t>
            </a:r>
            <a:r>
              <a:rPr lang="en-US" sz="4400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astrophysics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384C94-EC5E-8AB3-5170-F48F1416DBFB}"/>
              </a:ext>
            </a:extLst>
          </p:cNvPr>
          <p:cNvSpPr txBox="1"/>
          <p:nvPr/>
        </p:nvSpPr>
        <p:spPr>
          <a:xfrm>
            <a:off x="1162868" y="5738065"/>
            <a:ext cx="6477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theory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30BFEC-7664-DFF1-6113-A77DF5044402}"/>
              </a:ext>
            </a:extLst>
          </p:cNvPr>
          <p:cNvSpPr txBox="1"/>
          <p:nvPr/>
        </p:nvSpPr>
        <p:spPr>
          <a:xfrm>
            <a:off x="1296786" y="874295"/>
            <a:ext cx="96923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 will be talking about communicating science effectively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0509A6B-4DA8-2500-4EC9-5E072DD62128}"/>
              </a:ext>
            </a:extLst>
          </p:cNvPr>
          <p:cNvGrpSpPr/>
          <p:nvPr/>
        </p:nvGrpSpPr>
        <p:grpSpPr>
          <a:xfrm>
            <a:off x="8293102" y="3771900"/>
            <a:ext cx="3038222" cy="2906487"/>
            <a:chOff x="8293102" y="3771900"/>
            <a:chExt cx="3038222" cy="290648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FBF9159-EB2F-F5E2-8D59-27688B606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93102" y="4098473"/>
              <a:ext cx="3038222" cy="25799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33DDFC-828F-E7D7-5E81-30478B470C61}"/>
                </a:ext>
              </a:extLst>
            </p:cNvPr>
            <p:cNvSpPr txBox="1"/>
            <p:nvPr/>
          </p:nvSpPr>
          <p:spPr>
            <a:xfrm>
              <a:off x="8343900" y="3771900"/>
              <a:ext cx="29787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n w="1270">
                    <a:solidFill>
                      <a:schemeClr val="bg1">
                        <a:lumMod val="50000"/>
                      </a:schemeClr>
                    </a:solidFill>
                  </a:ln>
                  <a:gradFill flip="none" rotWithShape="1">
                    <a:gsLst>
                      <a:gs pos="71000">
                        <a:srgbClr val="FFC000"/>
                      </a:gs>
                      <a:gs pos="55000">
                        <a:srgbClr val="FFFF00"/>
                      </a:gs>
                      <a:gs pos="27000">
                        <a:srgbClr val="00B050"/>
                      </a:gs>
                      <a:gs pos="13024">
                        <a:srgbClr val="00B0F0"/>
                      </a:gs>
                      <a:gs pos="0">
                        <a:srgbClr val="7030A0"/>
                      </a:gs>
                      <a:gs pos="85000">
                        <a:srgbClr val="FF0000"/>
                      </a:gs>
                      <a:gs pos="42000">
                        <a:srgbClr val="92D050"/>
                      </a:gs>
                      <a:gs pos="100000">
                        <a:srgbClr val="C00000"/>
                      </a:gs>
                    </a:gsLst>
                    <a:lin ang="0" scaled="1"/>
                    <a:tileRect/>
                  </a:gradFill>
                  <a:latin typeface="Comic Sans MS" panose="030F0902030302020204" pitchFamily="66" charset="0"/>
                </a:rPr>
                <a:t>don’t take my word for it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490A59B-67B5-C28A-CD22-531EEBED931A}"/>
              </a:ext>
            </a:extLst>
          </p:cNvPr>
          <p:cNvGrpSpPr/>
          <p:nvPr/>
        </p:nvGrpSpPr>
        <p:grpSpPr>
          <a:xfrm>
            <a:off x="756557" y="2320352"/>
            <a:ext cx="10673442" cy="1433526"/>
            <a:chOff x="756557" y="2320352"/>
            <a:chExt cx="10673442" cy="14335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DAAAEC7-D9CA-07E1-A8D3-B652C2A4A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557" y="2320352"/>
              <a:ext cx="7772400" cy="143352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96E4E2-28F2-4341-FFF3-6890A1A73EB3}"/>
                </a:ext>
              </a:extLst>
            </p:cNvPr>
            <p:cNvSpPr txBox="1"/>
            <p:nvPr/>
          </p:nvSpPr>
          <p:spPr>
            <a:xfrm>
              <a:off x="9254217" y="2403706"/>
              <a:ext cx="2175782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Helvetica" pitchFamily="2" charset="0"/>
                  <a:hlinkClick r:id="rId5"/>
                </a:rPr>
                <a:t>https://bshs.smsd.us/staff_directory/mr__lockhart_s_site/earth_science/earth_science_textbook_chapter_p_d_fs</a:t>
              </a:r>
              <a:endParaRPr lang="en-US" sz="1400" dirty="0"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69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always keep the purpose in mind</a:t>
            </a:r>
          </a:p>
        </p:txBody>
      </p:sp>
    </p:spTree>
    <p:extLst>
      <p:ext uri="{BB962C8B-B14F-4D97-AF65-F5344CB8AC3E}">
        <p14:creationId xmlns:p14="http://schemas.microsoft.com/office/powerpoint/2010/main" val="1548543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writing with purpose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8D7ED7-73B1-C3C9-32BA-A12DE809ED1A}"/>
              </a:ext>
            </a:extLst>
          </p:cNvPr>
          <p:cNvSpPr txBox="1"/>
          <p:nvPr/>
        </p:nvSpPr>
        <p:spPr>
          <a:xfrm>
            <a:off x="1998923" y="4233850"/>
            <a:ext cx="8055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their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background</a:t>
            </a: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93A04E-1BD3-0EB8-CA3F-8FC9055D70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94" t="4748" r="16957" b="4674"/>
          <a:stretch>
            <a:fillRect/>
          </a:stretch>
        </p:blipFill>
        <p:spPr>
          <a:xfrm>
            <a:off x="2445489" y="1121522"/>
            <a:ext cx="2296486" cy="2286000"/>
          </a:xfrm>
          <a:custGeom>
            <a:avLst/>
            <a:gdLst>
              <a:gd name="connsiteX0" fmla="*/ 0 w 5562600"/>
              <a:gd name="connsiteY0" fmla="*/ 0 h 5537200"/>
              <a:gd name="connsiteX1" fmla="*/ 5562600 w 5562600"/>
              <a:gd name="connsiteY1" fmla="*/ 0 h 5537200"/>
              <a:gd name="connsiteX2" fmla="*/ 5562600 w 5562600"/>
              <a:gd name="connsiteY2" fmla="*/ 5537200 h 5537200"/>
              <a:gd name="connsiteX3" fmla="*/ 0 w 5562600"/>
              <a:gd name="connsiteY3" fmla="*/ 5537200 h 5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5537200">
                <a:moveTo>
                  <a:pt x="0" y="0"/>
                </a:moveTo>
                <a:lnTo>
                  <a:pt x="5562600" y="0"/>
                </a:lnTo>
                <a:lnTo>
                  <a:pt x="5562600" y="5537200"/>
                </a:lnTo>
                <a:lnTo>
                  <a:pt x="0" y="5537200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C93C75-606E-9AB8-1FB5-8D90692CF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t="4494" r="5408" b="30187"/>
          <a:stretch>
            <a:fillRect/>
          </a:stretch>
        </p:blipFill>
        <p:spPr bwMode="auto">
          <a:xfrm>
            <a:off x="4914369" y="1121522"/>
            <a:ext cx="2296486" cy="2286000"/>
          </a:xfrm>
          <a:custGeom>
            <a:avLst/>
            <a:gdLst>
              <a:gd name="connsiteX0" fmla="*/ 0 w 5562600"/>
              <a:gd name="connsiteY0" fmla="*/ 0 h 5537200"/>
              <a:gd name="connsiteX1" fmla="*/ 5562600 w 5562600"/>
              <a:gd name="connsiteY1" fmla="*/ 0 h 5537200"/>
              <a:gd name="connsiteX2" fmla="*/ 5562600 w 5562600"/>
              <a:gd name="connsiteY2" fmla="*/ 5537200 h 5537200"/>
              <a:gd name="connsiteX3" fmla="*/ 0 w 5562600"/>
              <a:gd name="connsiteY3" fmla="*/ 5537200 h 5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5537200">
                <a:moveTo>
                  <a:pt x="0" y="0"/>
                </a:moveTo>
                <a:lnTo>
                  <a:pt x="5562600" y="0"/>
                </a:lnTo>
                <a:lnTo>
                  <a:pt x="5562600" y="5537200"/>
                </a:lnTo>
                <a:lnTo>
                  <a:pt x="0" y="55372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CAB242E-BED5-0E6D-A74E-499C2AA0B464}"/>
              </a:ext>
            </a:extLst>
          </p:cNvPr>
          <p:cNvSpPr txBox="1"/>
          <p:nvPr/>
        </p:nvSpPr>
        <p:spPr>
          <a:xfrm>
            <a:off x="744671" y="3415912"/>
            <a:ext cx="1080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would you give all these people the same presentation?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C905FAF-4036-D89D-F2AF-1A16ED5BB9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83" t="3070" r="2183" b="1316"/>
          <a:stretch>
            <a:fillRect/>
          </a:stretch>
        </p:blipFill>
        <p:spPr>
          <a:xfrm>
            <a:off x="7383249" y="1121522"/>
            <a:ext cx="2295144" cy="2284664"/>
          </a:xfrm>
          <a:custGeom>
            <a:avLst/>
            <a:gdLst>
              <a:gd name="connsiteX0" fmla="*/ 0 w 5562600"/>
              <a:gd name="connsiteY0" fmla="*/ 0 h 5537200"/>
              <a:gd name="connsiteX1" fmla="*/ 5562600 w 5562600"/>
              <a:gd name="connsiteY1" fmla="*/ 0 h 5537200"/>
              <a:gd name="connsiteX2" fmla="*/ 5562600 w 5562600"/>
              <a:gd name="connsiteY2" fmla="*/ 5537200 h 5537200"/>
              <a:gd name="connsiteX3" fmla="*/ 0 w 5562600"/>
              <a:gd name="connsiteY3" fmla="*/ 5537200 h 5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5537200">
                <a:moveTo>
                  <a:pt x="0" y="0"/>
                </a:moveTo>
                <a:lnTo>
                  <a:pt x="5562600" y="0"/>
                </a:lnTo>
                <a:lnTo>
                  <a:pt x="5562600" y="5537200"/>
                </a:lnTo>
                <a:lnTo>
                  <a:pt x="0" y="5537200"/>
                </a:lnTo>
                <a:close/>
              </a:path>
            </a:pathLst>
          </a:cu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71907F7-84A3-B57B-384B-0D58925FC9E8}"/>
              </a:ext>
            </a:extLst>
          </p:cNvPr>
          <p:cNvSpPr txBox="1"/>
          <p:nvPr/>
        </p:nvSpPr>
        <p:spPr>
          <a:xfrm>
            <a:off x="1981202" y="5002937"/>
            <a:ext cx="8055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do they care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about</a:t>
            </a: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384C94-EC5E-8AB3-5170-F48F1416DBFB}"/>
              </a:ext>
            </a:extLst>
          </p:cNvPr>
          <p:cNvSpPr txBox="1"/>
          <p:nvPr/>
        </p:nvSpPr>
        <p:spPr>
          <a:xfrm>
            <a:off x="1984746" y="5772025"/>
            <a:ext cx="8055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do you want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 happen</a:t>
            </a: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9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writing with security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8C653A-3FC2-53A4-9F13-3FF8D2590FFD}"/>
              </a:ext>
            </a:extLst>
          </p:cNvPr>
          <p:cNvSpPr txBox="1"/>
          <p:nvPr/>
        </p:nvSpPr>
        <p:spPr>
          <a:xfrm>
            <a:off x="1540040" y="225191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make concrete, “falsifiable” claims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2AC9-0F73-5AD4-5368-A8BE696826BF}"/>
              </a:ext>
            </a:extLst>
          </p:cNvPr>
          <p:cNvSpPr txBox="1"/>
          <p:nvPr/>
        </p:nvSpPr>
        <p:spPr>
          <a:xfrm>
            <a:off x="1540040" y="1104906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honesty ≠ self-deprecation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A063F8-2817-9C7C-1FDA-2EDE3DB32D42}"/>
              </a:ext>
            </a:extLst>
          </p:cNvPr>
          <p:cNvSpPr txBox="1"/>
          <p:nvPr/>
        </p:nvSpPr>
        <p:spPr>
          <a:xfrm>
            <a:off x="1540040" y="3390904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don’t </a:t>
            </a:r>
            <a:r>
              <a:rPr lang="en-US" sz="4400" dirty="0" err="1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overassume</a:t>
            </a:r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background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A9BD4D-DF88-68D5-90A5-5A90BF268FE0}"/>
              </a:ext>
            </a:extLst>
          </p:cNvPr>
          <p:cNvSpPr txBox="1"/>
          <p:nvPr/>
        </p:nvSpPr>
        <p:spPr>
          <a:xfrm>
            <a:off x="1540040" y="4505830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don’t try to “blend in”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5CCB41-6BC3-BABB-F6B2-63761B0223CB}"/>
              </a:ext>
            </a:extLst>
          </p:cNvPr>
          <p:cNvSpPr txBox="1"/>
          <p:nvPr/>
        </p:nvSpPr>
        <p:spPr>
          <a:xfrm>
            <a:off x="1540040" y="5644820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 concise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45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writing papers</a:t>
            </a:r>
          </a:p>
        </p:txBody>
      </p:sp>
    </p:spTree>
    <p:extLst>
      <p:ext uri="{BB962C8B-B14F-4D97-AF65-F5344CB8AC3E}">
        <p14:creationId xmlns:p14="http://schemas.microsoft.com/office/powerpoint/2010/main" val="140653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7C264-9428-290E-8CE2-96E4CE75B4EC}"/>
              </a:ext>
            </a:extLst>
          </p:cNvPr>
          <p:cNvSpPr txBox="1"/>
          <p:nvPr/>
        </p:nvSpPr>
        <p:spPr>
          <a:xfrm>
            <a:off x="203200" y="1804875"/>
            <a:ext cx="11988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Topic: </a:t>
            </a:r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modified version of the magnetic Tayler instability can redistribute angular momentum fast enough to explain the slowly rotating cores of many stars. This may have implications for compact object mergers.</a:t>
            </a:r>
            <a:endParaRPr lang="en-US" sz="40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8072EC-DFE4-41B8-A0E1-DAE481E60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06" y="3860800"/>
            <a:ext cx="10285048" cy="22758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63CEC2-A7F5-9A4D-D181-4E0A5008C9FA}"/>
              </a:ext>
            </a:extLst>
          </p:cNvPr>
          <p:cNvSpPr txBox="1"/>
          <p:nvPr/>
        </p:nvSpPr>
        <p:spPr>
          <a:xfrm>
            <a:off x="1540040" y="101239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would you title this paper?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85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7C264-9428-290E-8CE2-96E4CE75B4EC}"/>
              </a:ext>
            </a:extLst>
          </p:cNvPr>
          <p:cNvSpPr txBox="1"/>
          <p:nvPr/>
        </p:nvSpPr>
        <p:spPr>
          <a:xfrm>
            <a:off x="203200" y="1804875"/>
            <a:ext cx="11988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Topic: </a:t>
            </a:r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Previous authors discovered a Jupiter-mass planet around a red giant. Follow-up </a:t>
            </a:r>
            <a:r>
              <a:rPr lang="en-US" sz="2800" dirty="0" err="1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asteroseismic</a:t>
            </a:r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observations reveal that the star is helium-burning. Because of its low mass, it should have expanded ~200 solar radii at the helium flash and engulfed its planet.</a:t>
            </a:r>
            <a:endParaRPr lang="en-US" sz="40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3CEC2-A7F5-9A4D-D181-4E0A5008C9FA}"/>
              </a:ext>
            </a:extLst>
          </p:cNvPr>
          <p:cNvSpPr txBox="1"/>
          <p:nvPr/>
        </p:nvSpPr>
        <p:spPr>
          <a:xfrm>
            <a:off x="1540040" y="101239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would you title this paper?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C1A0B2-67AA-DE13-58C5-E034FDE7D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440" y="3737150"/>
            <a:ext cx="7772400" cy="259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1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7C264-9428-290E-8CE2-96E4CE75B4EC}"/>
              </a:ext>
            </a:extLst>
          </p:cNvPr>
          <p:cNvSpPr txBox="1"/>
          <p:nvPr/>
        </p:nvSpPr>
        <p:spPr>
          <a:xfrm>
            <a:off x="203200" y="1804875"/>
            <a:ext cx="11988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Topic: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Knots of gas coming from quasar jets experience Compton drag which prevents them from going faster than 20c. Very-long-baseline observations reveal that such knots can travel with apparent transverse speeds ~10 c, which is consistent with this picture.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3CEC2-A7F5-9A4D-D181-4E0A5008C9FA}"/>
              </a:ext>
            </a:extLst>
          </p:cNvPr>
          <p:cNvSpPr txBox="1"/>
          <p:nvPr/>
        </p:nvSpPr>
        <p:spPr>
          <a:xfrm>
            <a:off x="1540040" y="101239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would you title this paper?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85AD93-1AC5-0B56-66EE-31C9213B578B}"/>
              </a:ext>
            </a:extLst>
          </p:cNvPr>
          <p:cNvGrpSpPr/>
          <p:nvPr/>
        </p:nvGrpSpPr>
        <p:grpSpPr>
          <a:xfrm>
            <a:off x="2250440" y="3912839"/>
            <a:ext cx="7772400" cy="2376201"/>
            <a:chOff x="2250440" y="3912839"/>
            <a:chExt cx="7772400" cy="23762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3FD1AF0-3365-9910-0184-59D51D354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440" y="3912839"/>
              <a:ext cx="7772400" cy="102368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38C2BD-3387-AF05-B71E-F57AF6239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0440" y="5165990"/>
              <a:ext cx="7772400" cy="1123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957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7C264-9428-290E-8CE2-96E4CE75B4EC}"/>
              </a:ext>
            </a:extLst>
          </p:cNvPr>
          <p:cNvSpPr txBox="1"/>
          <p:nvPr/>
        </p:nvSpPr>
        <p:spPr>
          <a:xfrm>
            <a:off x="203200" y="1804875"/>
            <a:ext cx="1198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Topic: </a:t>
            </a:r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pedagogical review of magnetohydrodynamic turbulence, put in the context of current debates about the alignment theory.</a:t>
            </a:r>
            <a:endParaRPr lang="en-US" sz="40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3CEC2-A7F5-9A4D-D181-4E0A5008C9FA}"/>
              </a:ext>
            </a:extLst>
          </p:cNvPr>
          <p:cNvSpPr txBox="1"/>
          <p:nvPr/>
        </p:nvSpPr>
        <p:spPr>
          <a:xfrm>
            <a:off x="1540040" y="101239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would you title this paper?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A45D22-BEE2-0361-8599-9980CBC64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50" y="3860800"/>
            <a:ext cx="9125504" cy="177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4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7C264-9428-290E-8CE2-96E4CE75B4EC}"/>
              </a:ext>
            </a:extLst>
          </p:cNvPr>
          <p:cNvSpPr txBox="1"/>
          <p:nvPr/>
        </p:nvSpPr>
        <p:spPr>
          <a:xfrm>
            <a:off x="203200" y="1804875"/>
            <a:ext cx="11988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Topic: </a:t>
            </a:r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 present a method to perform singularity excision in numerical relativistic simulations of binary black holes, without fixing the coordinates of the singularities.</a:t>
            </a:r>
            <a:endParaRPr lang="en-US" sz="40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3CEC2-A7F5-9A4D-D181-4E0A5008C9FA}"/>
              </a:ext>
            </a:extLst>
          </p:cNvPr>
          <p:cNvSpPr txBox="1"/>
          <p:nvPr/>
        </p:nvSpPr>
        <p:spPr>
          <a:xfrm>
            <a:off x="1540040" y="101239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would you title this paper?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EF1EBF-35B3-3598-DF2B-31C363B8B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3982720"/>
            <a:ext cx="10000592" cy="148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2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7C264-9428-290E-8CE2-96E4CE75B4EC}"/>
              </a:ext>
            </a:extLst>
          </p:cNvPr>
          <p:cNvSpPr txBox="1"/>
          <p:nvPr/>
        </p:nvSpPr>
        <p:spPr>
          <a:xfrm>
            <a:off x="203200" y="1804875"/>
            <a:ext cx="11988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Topic: </a:t>
            </a:r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Laplace tidal equation describes the oscillation modes of a rotating star under the traditional approximation. We analytically derive the behavior of the eigenvalues of this equation at high spin parameter.</a:t>
            </a:r>
            <a:endParaRPr lang="en-US" sz="40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3CEC2-A7F5-9A4D-D181-4E0A5008C9FA}"/>
              </a:ext>
            </a:extLst>
          </p:cNvPr>
          <p:cNvSpPr txBox="1"/>
          <p:nvPr/>
        </p:nvSpPr>
        <p:spPr>
          <a:xfrm>
            <a:off x="1540040" y="1012395"/>
            <a:ext cx="9144000" cy="76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would you title this paper?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7F854D-FC37-60A2-A5C6-29E083A3D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880" y="3921760"/>
            <a:ext cx="8966584" cy="19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title &amp; abstract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8C653A-3FC2-53A4-9F13-3FF8D2590FFD}"/>
              </a:ext>
            </a:extLst>
          </p:cNvPr>
          <p:cNvSpPr txBox="1"/>
          <p:nvPr/>
        </p:nvSpPr>
        <p:spPr>
          <a:xfrm>
            <a:off x="808520" y="2048715"/>
            <a:ext cx="10651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2800" dirty="0">
                <a:solidFill>
                  <a:prstClr val="black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introduces problem statement and/or background</a:t>
            </a:r>
          </a:p>
          <a:p>
            <a:pPr marL="742950" indent="-742950">
              <a:buAutoNum type="arabicPeriod"/>
            </a:pPr>
            <a:r>
              <a:rPr lang="en-US" sz="2800" dirty="0">
                <a:solidFill>
                  <a:prstClr val="black"/>
                </a:solidFill>
                <a:highlight>
                  <a:srgbClr val="00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summarizes results concisely and concretely</a:t>
            </a:r>
          </a:p>
          <a:p>
            <a:pPr marL="742950" indent="-742950">
              <a:buAutoNum type="arabicPeriod"/>
            </a:pPr>
            <a:r>
              <a:rPr lang="en-US" sz="2800" dirty="0">
                <a:solidFill>
                  <a:prstClr val="black"/>
                </a:solidFill>
                <a:highlight>
                  <a:srgbClr val="00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gives big picture impact: make people want to read this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2AC9-0F73-5AD4-5368-A8BE696826BF}"/>
              </a:ext>
            </a:extLst>
          </p:cNvPr>
          <p:cNvSpPr txBox="1"/>
          <p:nvPr/>
        </p:nvSpPr>
        <p:spPr>
          <a:xfrm>
            <a:off x="808520" y="881386"/>
            <a:ext cx="10651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abstract:</a:t>
            </a:r>
            <a:r>
              <a:rPr lang="en-US" sz="36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short summary which “sells” your work to the desired audience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A2DA8B-642E-BF21-AB37-2D8CC7ECCF47}"/>
              </a:ext>
            </a:extLst>
          </p:cNvPr>
          <p:cNvGrpSpPr/>
          <p:nvPr/>
        </p:nvGrpSpPr>
        <p:grpSpPr>
          <a:xfrm>
            <a:off x="243840" y="3428093"/>
            <a:ext cx="11744960" cy="3432030"/>
            <a:chOff x="243840" y="3428093"/>
            <a:chExt cx="11744960" cy="343203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243D39-554D-4557-8750-964AE523A0A7}"/>
                </a:ext>
              </a:extLst>
            </p:cNvPr>
            <p:cNvSpPr txBox="1"/>
            <p:nvPr/>
          </p:nvSpPr>
          <p:spPr>
            <a:xfrm>
              <a:off x="243840" y="4551799"/>
              <a:ext cx="11744960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FFFF00"/>
                  </a:highlight>
                  <a:latin typeface="Helvetica Neue" panose="02000503000000020004" pitchFamily="2" charset="0"/>
                </a:rPr>
                <a:t>The gravitational wave strain emitted by a perturbed black hole (BH) ringing down is typically modeled analytically using first-order BH perturbation theory.</a:t>
              </a:r>
              <a:r>
                <a:rPr lang="en-US" b="0" i="0" dirty="0">
                  <a:solidFill>
                    <a:srgbClr val="222222"/>
                  </a:solidFill>
                  <a:effectLst/>
                  <a:latin typeface="Helvetica Neue" panose="02000503000000020004" pitchFamily="2" charset="0"/>
                </a:rPr>
                <a:t> 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Helvetica Neue" panose="02000503000000020004" pitchFamily="2" charset="0"/>
                </a:rPr>
                <a:t>In this Letter, we show that second-order effects are necessary for modeling ringdowns from BH merger simulations. Focusing on the strain’s 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MJXc-TeX-main-R"/>
                </a:rPr>
                <a:t>(ℓ,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MJXc-TeX-math-I"/>
                </a:rPr>
                <a:t>m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MJXc-TeX-main-R"/>
                </a:rPr>
                <a:t>)=(4,4)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Helvetica Neue" panose="02000503000000020004" pitchFamily="2" charset="0"/>
                </a:rPr>
                <a:t> angular harmonic, we show the presence of a quadratic effect across a range of binary BH mass ratios that agrees with theoretical expectations. We find that the quadratic 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MJXc-TeX-main-R"/>
                </a:rPr>
                <a:t>(4,4)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Helvetica Neue" panose="02000503000000020004" pitchFamily="2" charset="0"/>
                </a:rPr>
                <a:t> mode’s amplitude exhibits quadratic scaling with the fundamental 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MJXc-TeX-main-R"/>
                </a:rPr>
                <a:t>(2,2)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Helvetica Neue" panose="02000503000000020004" pitchFamily="2" charset="0"/>
                </a:rPr>
                <a:t> mode—its parent mode. The nonlinear mode’s amplitude is comparable to or even larger than that of the linear 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MJXc-TeX-main-R"/>
                </a:rPr>
                <a:t>(4,4)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00"/>
                  </a:highlight>
                  <a:latin typeface="Helvetica Neue" panose="02000503000000020004" pitchFamily="2" charset="0"/>
                </a:rPr>
                <a:t> mode.</a:t>
              </a:r>
              <a:r>
                <a:rPr lang="en-US" b="0" i="0" dirty="0">
                  <a:solidFill>
                    <a:srgbClr val="222222"/>
                  </a:solidFill>
                  <a:effectLst/>
                  <a:latin typeface="Helvetica Neue" panose="02000503000000020004" pitchFamily="2" charset="0"/>
                </a:rPr>
                <a:t> </a:t>
              </a:r>
              <a:r>
                <a:rPr lang="en-US" b="0" i="0" dirty="0">
                  <a:solidFill>
                    <a:srgbClr val="222222"/>
                  </a:solidFill>
                  <a:effectLst/>
                  <a:highlight>
                    <a:srgbClr val="00FFFF"/>
                  </a:highlight>
                  <a:latin typeface="Helvetica Neue" panose="02000503000000020004" pitchFamily="2" charset="0"/>
                </a:rPr>
                <a:t>Therefore, correctly modeling the ringdown of higher harmonics—improving mode mismatches by up to 2 orders of magnitude—requires the inclusion of nonlinear effects.</a:t>
              </a:r>
              <a:endParaRPr lang="en-US" dirty="0">
                <a:highlight>
                  <a:srgbClr val="00FFFF"/>
                </a:highlight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58FEB34-2A76-5461-7ADC-CAD433B52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7239" y="3428093"/>
              <a:ext cx="8269777" cy="1082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573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anatomy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573275-07EB-D918-3C9D-6E058E2E5178}"/>
              </a:ext>
            </a:extLst>
          </p:cNvPr>
          <p:cNvSpPr txBox="1"/>
          <p:nvPr/>
        </p:nvSpPr>
        <p:spPr>
          <a:xfrm>
            <a:off x="244929" y="2187672"/>
            <a:ext cx="43107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introduction: introduce whatever relevant background, signpost your results</a:t>
            </a:r>
          </a:p>
          <a:p>
            <a:pPr marL="514350" indent="-514350">
              <a:buAutoNum type="arabicPeriod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methods: </a:t>
            </a:r>
            <a:r>
              <a:rPr lang="en-US" sz="2400" dirty="0">
                <a:solidFill>
                  <a:prstClr val="black"/>
                </a:solidFill>
                <a:highlight>
                  <a:srgbClr val="00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technical details</a:t>
            </a:r>
          </a:p>
          <a:p>
            <a:pPr marL="514350" indent="-514350">
              <a:buAutoNum type="arabicPeriod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results &amp; discussion: </a:t>
            </a:r>
            <a:r>
              <a:rPr lang="en-US" sz="2400" dirty="0">
                <a:solidFill>
                  <a:prstClr val="black"/>
                </a:solidFill>
                <a:highlight>
                  <a:srgbClr val="00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present results, but contextualize in the context of things people actually care about</a:t>
            </a:r>
          </a:p>
          <a:p>
            <a:pPr marL="514350" indent="-514350">
              <a:buAutoNum type="arabicPeriod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2D7F2"/>
                </a:highlight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conclusion: future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743213-F6FB-E5C0-DF7B-D91810D8E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166" y="893421"/>
            <a:ext cx="7772400" cy="10744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9BEAFB0-6340-197A-C8AC-0857DFE19656}"/>
              </a:ext>
            </a:extLst>
          </p:cNvPr>
          <p:cNvSpPr txBox="1"/>
          <p:nvPr/>
        </p:nvSpPr>
        <p:spPr>
          <a:xfrm>
            <a:off x="4976131" y="5383970"/>
            <a:ext cx="70362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2D7F2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“Future flares will continue to be important to determine which characteristics change and what remain the same, especially in the high energy regime.”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46D8F8-76B7-C5DE-4258-AE9D23C5FD34}"/>
              </a:ext>
            </a:extLst>
          </p:cNvPr>
          <p:cNvSpPr txBox="1"/>
          <p:nvPr/>
        </p:nvSpPr>
        <p:spPr>
          <a:xfrm>
            <a:off x="4965246" y="2189005"/>
            <a:ext cx="70362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“Active galactic nuclei (AGN) normally vary stochastically across the electromagnetic spectrum, and the variability can be reasonably well-modeled as a damped random walk…”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1549D2-C755-FC5C-D44A-B9A45129A327}"/>
              </a:ext>
            </a:extLst>
          </p:cNvPr>
          <p:cNvSpPr txBox="1"/>
          <p:nvPr/>
        </p:nvSpPr>
        <p:spPr>
          <a:xfrm>
            <a:off x="4992460" y="3293615"/>
            <a:ext cx="7036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“In this paper, we present analysis of the subsequent flare, which occurred as predicted in September 2020.”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BC4369-0C3F-22E6-E7BE-ABFA28E23591}"/>
              </a:ext>
            </a:extLst>
          </p:cNvPr>
          <p:cNvSpPr txBox="1"/>
          <p:nvPr/>
        </p:nvSpPr>
        <p:spPr>
          <a:xfrm>
            <a:off x="4997903" y="4246121"/>
            <a:ext cx="70362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00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“This ∼20 day timescale over which the flares’ blackbody luminosity decays is much shorter than for all previously studied TDEs.”</a:t>
            </a:r>
          </a:p>
        </p:txBody>
      </p:sp>
    </p:spTree>
    <p:extLst>
      <p:ext uri="{BB962C8B-B14F-4D97-AF65-F5344CB8AC3E}">
        <p14:creationId xmlns:p14="http://schemas.microsoft.com/office/powerpoint/2010/main" val="209717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making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</p:spTree>
    <p:extLst>
      <p:ext uri="{BB962C8B-B14F-4D97-AF65-F5344CB8AC3E}">
        <p14:creationId xmlns:p14="http://schemas.microsoft.com/office/powerpoint/2010/main" val="205800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  <p:pic>
        <p:nvPicPr>
          <p:cNvPr id="19460" name="Picture 4" descr="Image">
            <a:extLst>
              <a:ext uri="{FF2B5EF4-FFF2-40B4-BE49-F238E27FC236}">
                <a16:creationId xmlns:a16="http://schemas.microsoft.com/office/drawing/2014/main" id="{8D570F38-6B85-7578-BC0B-9DEB0D765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675" y="2286002"/>
            <a:ext cx="6159226" cy="43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972960-360B-D0F9-2B88-7FFDB4472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67" y="1061358"/>
            <a:ext cx="10407633" cy="119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24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  <p:pic>
        <p:nvPicPr>
          <p:cNvPr id="5" name="Picture 2" descr="mass-radius plot">
            <a:extLst>
              <a:ext uri="{FF2B5EF4-FFF2-40B4-BE49-F238E27FC236}">
                <a16:creationId xmlns:a16="http://schemas.microsoft.com/office/drawing/2014/main" id="{9F03EF79-0744-F011-EC53-A5F62FA3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843" y="880967"/>
            <a:ext cx="5938157" cy="563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9489A3-79AC-4C54-57F8-95CA064EE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1" y="3146929"/>
            <a:ext cx="6057899" cy="7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43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4CB9EB-911A-9604-DA3E-555A65DB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628" y="2691476"/>
            <a:ext cx="5252358" cy="3767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D82D42-C380-030D-8E70-A2186AB7E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58" y="2613082"/>
            <a:ext cx="5265056" cy="38176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3EDA1D-35A9-3FEE-2320-FB9500957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399" y="1258073"/>
            <a:ext cx="9797881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84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D299E-C6FE-9B57-FDE6-1F4B54C73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310" y="2628899"/>
            <a:ext cx="5608883" cy="41801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227BED-6000-C662-B093-3A949EB16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358" y="977024"/>
            <a:ext cx="6705599" cy="16106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A5CE52-D5AC-273C-98C8-5E40A4E850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643658"/>
            <a:ext cx="4699907" cy="421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32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  <p:pic>
        <p:nvPicPr>
          <p:cNvPr id="23554" name="Picture 2" descr="Image">
            <a:extLst>
              <a:ext uri="{FF2B5EF4-FFF2-40B4-BE49-F238E27FC236}">
                <a16:creationId xmlns:a16="http://schemas.microsoft.com/office/drawing/2014/main" id="{10AB5855-3644-40BA-9EA6-9CAA176FB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29" y="2833730"/>
            <a:ext cx="10548257" cy="402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0C4F0C4-0A03-F27E-4482-21FC2F36A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057" y="134510"/>
            <a:ext cx="2737757" cy="2481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BB2B73-B1F2-03F9-73EA-C082BC6E7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28" y="1288671"/>
            <a:ext cx="8937857" cy="86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83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figures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6E740E-D3F9-A8CB-39E5-2AB858887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28" y="923764"/>
            <a:ext cx="5918200" cy="1104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74732C-9185-F33E-2925-0783267A5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022" y="2163685"/>
            <a:ext cx="8924522" cy="444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72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writing applications</a:t>
            </a:r>
          </a:p>
        </p:txBody>
      </p:sp>
    </p:spTree>
    <p:extLst>
      <p:ext uri="{BB962C8B-B14F-4D97-AF65-F5344CB8AC3E}">
        <p14:creationId xmlns:p14="http://schemas.microsoft.com/office/powerpoint/2010/main" val="796146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applications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2AC9-0F73-5AD4-5368-A8BE696826BF}"/>
              </a:ext>
            </a:extLst>
          </p:cNvPr>
          <p:cNvSpPr txBox="1"/>
          <p:nvPr/>
        </p:nvSpPr>
        <p:spPr>
          <a:xfrm>
            <a:off x="808520" y="881386"/>
            <a:ext cx="10651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 is just an essay which is trying to get somebody to do something (accept you)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D4D07B-902E-6FAE-8A60-FD88BACBADAA}"/>
              </a:ext>
            </a:extLst>
          </p:cNvPr>
          <p:cNvSpPr txBox="1"/>
          <p:nvPr/>
        </p:nvSpPr>
        <p:spPr>
          <a:xfrm>
            <a:off x="415010" y="2330322"/>
            <a:ext cx="117769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 is a priority over:</a:t>
            </a:r>
          </a:p>
          <a:p>
            <a:pPr marL="742950" indent="-742950">
              <a:buAutoNum type="arabicPeriod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telling the story in order</a:t>
            </a:r>
            <a:endParaRPr lang="en-US" sz="32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742950" indent="-742950">
              <a:buAutoNum type="arabicPeriod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doing “justice” to time sinks you’ve gone through</a:t>
            </a:r>
          </a:p>
          <a:p>
            <a:pPr marL="742950" indent="-742950">
              <a:buAutoNum type="arabicPeriod"/>
            </a:pP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giving a detailed account of your work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742950" indent="-742950">
              <a:buAutoNum type="arabicPeriod"/>
            </a:pP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fitting in</a:t>
            </a:r>
          </a:p>
          <a:p>
            <a:pPr marL="742950" indent="-742950">
              <a:buAutoNum type="arabicPeriod"/>
            </a:pP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humility &amp; apologizing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A30DF-7E0E-DD2D-1032-773DAD0A0962}"/>
              </a:ext>
            </a:extLst>
          </p:cNvPr>
          <p:cNvSpPr txBox="1"/>
          <p:nvPr/>
        </p:nvSpPr>
        <p:spPr>
          <a:xfrm>
            <a:off x="1029159" y="5851446"/>
            <a:ext cx="1065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acting secure is particularly important here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14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common purpose “</a:t>
            </a: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mistakes”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D4D07B-902E-6FAE-8A60-FD88BACBADAA}"/>
              </a:ext>
            </a:extLst>
          </p:cNvPr>
          <p:cNvSpPr txBox="1"/>
          <p:nvPr/>
        </p:nvSpPr>
        <p:spPr>
          <a:xfrm>
            <a:off x="415010" y="942956"/>
            <a:ext cx="1177699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too long of an introduction</a:t>
            </a:r>
          </a:p>
          <a:p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“When I was a kid, I looked to the stars…”</a:t>
            </a:r>
          </a:p>
          <a:p>
            <a:endParaRPr lang="en-US" sz="24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not motivating the science / hiding behind jargon</a:t>
            </a:r>
            <a:endParaRPr lang="en-US" sz="28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4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3. emphasizing boring things which take a lot of time</a:t>
            </a:r>
          </a:p>
          <a:p>
            <a:r>
              <a:rPr lang="en-US" sz="28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“Midway through my project, the vacuum in my cryostat was broken. Persistently, I repaired...”</a:t>
            </a:r>
          </a:p>
          <a:p>
            <a:endParaRPr lang="en-US" sz="24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4. not providing “evidence”</a:t>
            </a:r>
          </a:p>
          <a:p>
            <a:endParaRPr lang="en-US" sz="24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5. not having a coherent “story”</a:t>
            </a:r>
          </a:p>
        </p:txBody>
      </p:sp>
    </p:spTree>
    <p:extLst>
      <p:ext uri="{BB962C8B-B14F-4D97-AF65-F5344CB8AC3E}">
        <p14:creationId xmlns:p14="http://schemas.microsoft.com/office/powerpoint/2010/main" val="335696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BF5E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common security “</a:t>
            </a: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mistakes”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D4D07B-902E-6FAE-8A60-FD88BACBADAA}"/>
              </a:ext>
            </a:extLst>
          </p:cNvPr>
          <p:cNvSpPr txBox="1"/>
          <p:nvPr/>
        </p:nvSpPr>
        <p:spPr>
          <a:xfrm>
            <a:off x="415010" y="942956"/>
            <a:ext cx="117769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deemphasizing your own contribution</a:t>
            </a:r>
          </a:p>
          <a:p>
            <a:r>
              <a:rPr lang="en-US" sz="2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“With my advisor and a graduate student, we examined the behavior of potential superconductors. I contributed to an experiment to...”</a:t>
            </a:r>
          </a:p>
          <a:p>
            <a:r>
              <a:rPr lang="en-US" sz="2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“I was tasked with analyzing the distribution of earthlike planets…”</a:t>
            </a:r>
          </a:p>
          <a:p>
            <a:endParaRPr lang="en-US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emphasizing hardship without a positive message</a:t>
            </a:r>
          </a:p>
          <a:p>
            <a:r>
              <a:rPr lang="en-US" sz="2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“Despite experiencing numerous mental health issues throughout undergraduate…”</a:t>
            </a:r>
            <a:endParaRPr lang="en-US" sz="3200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3. passive language</a:t>
            </a:r>
          </a:p>
          <a:p>
            <a:r>
              <a:rPr lang="en-US" sz="2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“Although this project originally focused on nucleosynthesis in binary neutron star mergers, it evolved into a study of how the transient evolves.”</a:t>
            </a:r>
          </a:p>
          <a:p>
            <a:endParaRPr lang="en-US" dirty="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4. emphasizing learning basic technical skills</a:t>
            </a:r>
          </a:p>
          <a:p>
            <a:r>
              <a:rPr lang="en-US" sz="24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“In this project, I learned how to use MATLAB in research settings, and discovered that collaboration is central to doing research.”</a:t>
            </a:r>
          </a:p>
        </p:txBody>
      </p:sp>
    </p:spTree>
    <p:extLst>
      <p:ext uri="{BB962C8B-B14F-4D97-AF65-F5344CB8AC3E}">
        <p14:creationId xmlns:p14="http://schemas.microsoft.com/office/powerpoint/2010/main" val="153384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giving talks</a:t>
            </a:r>
          </a:p>
        </p:txBody>
      </p:sp>
    </p:spTree>
    <p:extLst>
      <p:ext uri="{BB962C8B-B14F-4D97-AF65-F5344CB8AC3E}">
        <p14:creationId xmlns:p14="http://schemas.microsoft.com/office/powerpoint/2010/main" val="892603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purpose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D4D07B-902E-6FAE-8A60-FD88BACBADAA}"/>
              </a:ext>
            </a:extLst>
          </p:cNvPr>
          <p:cNvSpPr txBox="1"/>
          <p:nvPr/>
        </p:nvSpPr>
        <p:spPr>
          <a:xfrm>
            <a:off x="375254" y="3701915"/>
            <a:ext cx="11776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purpose: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do you want a job? collaboration? money? is this pedagogical? </a:t>
            </a: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affect a change of thinking in some field?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0F1527-1E12-2BA6-EC4F-9FDA4575402A}"/>
              </a:ext>
            </a:extLst>
          </p:cNvPr>
          <p:cNvSpPr txBox="1"/>
          <p:nvPr/>
        </p:nvSpPr>
        <p:spPr>
          <a:xfrm>
            <a:off x="368628" y="1150878"/>
            <a:ext cx="11776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length of talk matters</a:t>
            </a: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5 min.? 15 min.? 1 </a:t>
            </a:r>
            <a:r>
              <a:rPr lang="en-US" sz="3200" dirty="0" err="1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hr</a:t>
            </a: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</a:p>
          <a:p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contributed talk? col</a:t>
            </a:r>
            <a:r>
              <a:rPr lang="en-US" sz="3200" dirty="0" err="1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loquium</a:t>
            </a: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 job talk?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2D46A-22DD-EA0A-EE6C-1CC484A5E18C}"/>
              </a:ext>
            </a:extLst>
          </p:cNvPr>
          <p:cNvSpPr txBox="1"/>
          <p:nvPr/>
        </p:nvSpPr>
        <p:spPr>
          <a:xfrm>
            <a:off x="375254" y="5384942"/>
            <a:ext cx="11776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most of the </a:t>
            </a:r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time:</a:t>
            </a: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focus on a single key idea/intuition, since you won’t get much else done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E6A66F-AC34-CD59-09B8-05BB6155F021}"/>
              </a:ext>
            </a:extLst>
          </p:cNvPr>
          <p:cNvSpPr txBox="1"/>
          <p:nvPr/>
        </p:nvSpPr>
        <p:spPr>
          <a:xfrm>
            <a:off x="381880" y="2687530"/>
            <a:ext cx="1177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audience matters</a:t>
            </a:r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background? size?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88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C75F04-FC03-50B5-63B2-E857FE9EB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7" y="596348"/>
            <a:ext cx="11986591" cy="53820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EA92CB-8D86-0780-0E90-D618834D981C}"/>
              </a:ext>
            </a:extLst>
          </p:cNvPr>
          <p:cNvSpPr txBox="1"/>
          <p:nvPr/>
        </p:nvSpPr>
        <p:spPr>
          <a:xfrm>
            <a:off x="9019430" y="6012439"/>
            <a:ext cx="3108960" cy="410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Simon Peyton-Jones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254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style things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D4D07B-902E-6FAE-8A60-FD88BACBADAA}"/>
              </a:ext>
            </a:extLst>
          </p:cNvPr>
          <p:cNvSpPr txBox="1"/>
          <p:nvPr/>
        </p:nvSpPr>
        <p:spPr>
          <a:xfrm>
            <a:off x="375254" y="3042700"/>
            <a:ext cx="1177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figures are key, but be sparse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0F1527-1E12-2BA6-EC4F-9FDA4575402A}"/>
              </a:ext>
            </a:extLst>
          </p:cNvPr>
          <p:cNvSpPr txBox="1"/>
          <p:nvPr/>
        </p:nvSpPr>
        <p:spPr>
          <a:xfrm>
            <a:off x="368628" y="1150878"/>
            <a:ext cx="1177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 light on details: they can go to your paper for that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2D46A-22DD-EA0A-EE6C-1CC484A5E18C}"/>
              </a:ext>
            </a:extLst>
          </p:cNvPr>
          <p:cNvSpPr txBox="1"/>
          <p:nvPr/>
        </p:nvSpPr>
        <p:spPr>
          <a:xfrm>
            <a:off x="375254" y="4874582"/>
            <a:ext cx="1177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try to establish some logical flow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E6A66F-AC34-CD59-09B8-05BB6155F021}"/>
              </a:ext>
            </a:extLst>
          </p:cNvPr>
          <p:cNvSpPr txBox="1"/>
          <p:nvPr/>
        </p:nvSpPr>
        <p:spPr>
          <a:xfrm>
            <a:off x="381880" y="2077607"/>
            <a:ext cx="1177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short bullets: no / few complete sentences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F5ED38-D144-E26F-8C4E-47D5D8A8B141}"/>
              </a:ext>
            </a:extLst>
          </p:cNvPr>
          <p:cNvSpPr/>
          <p:nvPr/>
        </p:nvSpPr>
        <p:spPr>
          <a:xfrm>
            <a:off x="8931349" y="5762846"/>
            <a:ext cx="2977116" cy="871870"/>
          </a:xfrm>
          <a:prstGeom prst="rect">
            <a:avLst/>
          </a:prstGeom>
          <a:solidFill>
            <a:srgbClr val="FFE75F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does this look like in practice?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07FCF-78DD-A0FF-8520-7CD7B6281FCD}"/>
              </a:ext>
            </a:extLst>
          </p:cNvPr>
          <p:cNvSpPr txBox="1"/>
          <p:nvPr/>
        </p:nvSpPr>
        <p:spPr>
          <a:xfrm>
            <a:off x="351215" y="3875584"/>
            <a:ext cx="1177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big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sans serif font, with important words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emphasized</a:t>
            </a:r>
          </a:p>
        </p:txBody>
      </p:sp>
    </p:spTree>
    <p:extLst>
      <p:ext uri="{BB962C8B-B14F-4D97-AF65-F5344CB8AC3E}">
        <p14:creationId xmlns:p14="http://schemas.microsoft.com/office/powerpoint/2010/main" val="14344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3" grpId="0" animBg="1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DF3559-1F56-9AC6-DDD8-2AC6C54A6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0627" cy="6858000"/>
          </a:xfrm>
          <a:prstGeom prst="rect">
            <a:avLst/>
          </a:prstGeom>
        </p:spPr>
      </p:pic>
      <p:pic>
        <p:nvPicPr>
          <p:cNvPr id="1026" name="Picture 2" descr="Image of Janosz Dewberry">
            <a:extLst>
              <a:ext uri="{FF2B5EF4-FFF2-40B4-BE49-F238E27FC236}">
                <a16:creationId xmlns:a16="http://schemas.microsoft.com/office/drawing/2014/main" id="{278260B9-D6B0-B2C4-DCEB-39FABEBEE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110" y="150880"/>
            <a:ext cx="1706271" cy="195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138CA7-E0C0-CE76-2742-5D2A9580FFDE}"/>
              </a:ext>
            </a:extLst>
          </p:cNvPr>
          <p:cNvSpPr txBox="1"/>
          <p:nvPr/>
        </p:nvSpPr>
        <p:spPr>
          <a:xfrm>
            <a:off x="10338928" y="2062716"/>
            <a:ext cx="1697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from 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Janosz’s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TASC talk</a:t>
            </a:r>
          </a:p>
        </p:txBody>
      </p:sp>
    </p:spTree>
    <p:extLst>
      <p:ext uri="{BB962C8B-B14F-4D97-AF65-F5344CB8AC3E}">
        <p14:creationId xmlns:p14="http://schemas.microsoft.com/office/powerpoint/2010/main" val="3900384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0598C4-D4B3-3F22-3DD7-E13D0CC09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786" y="-42530"/>
            <a:ext cx="12534553" cy="6972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137782-0B3B-1CD9-2EF5-C56049401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115" y="6489700"/>
            <a:ext cx="43307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290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0B3CE7-1692-94CC-4845-3106F446E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319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A8A8F9-CD3C-129A-07BF-5D7FB1BC3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23700"/>
            <a:ext cx="7772400" cy="29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382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6BF390-9BA6-BDC5-EC17-60A72A8B7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303" y="-21265"/>
            <a:ext cx="12342628" cy="69230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E7E6A3-6130-4DD1-82D9-D91C0C723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40500"/>
            <a:ext cx="69088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51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E134C0-2CF0-A08A-DDBB-C4F4930A9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3421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4B3F93-D223-76CB-7507-F87B0DB8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395" y="6624157"/>
            <a:ext cx="7772400" cy="29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19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A1E228-40F9-9025-EC1F-C2092CF5BD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"/>
          <a:stretch/>
        </p:blipFill>
        <p:spPr>
          <a:xfrm>
            <a:off x="-290945" y="20782"/>
            <a:ext cx="12029994" cy="6837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42875E-BECD-DC4E-2160-90FD84C82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926" y="6601214"/>
            <a:ext cx="4565073" cy="2567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2F72B4-65D8-309F-B2CA-986764CEDD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859" y="6043842"/>
            <a:ext cx="2709141" cy="52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19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87AD89-A0E4-21A4-109B-BE75B8A54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45" y="39317"/>
            <a:ext cx="10764982" cy="681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019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2EA24F-84AA-A17B-E9E7-56FDE4282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159" y="0"/>
            <a:ext cx="12520318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7D7533-6E24-DDC7-669F-C839B9E39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582" y="0"/>
            <a:ext cx="77724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84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9F7F8E-F684-7FEC-8B3D-17FF39F6B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36884"/>
            <a:ext cx="12214558" cy="68211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695DF2-C237-C305-671A-40D177584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87013"/>
            <a:ext cx="7772400" cy="27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843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F7D743-E47C-E175-BAF2-96C45E0BE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1949545" cy="6693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62B85D-3F0B-62D1-5C95-FB487CA06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6583400"/>
            <a:ext cx="7772400" cy="27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66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21E37B-E68E-E676-3E4E-2E9620737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4535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38FA2-6EA0-2182-F2DA-B2FA9DE3E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34544"/>
            <a:ext cx="2790341" cy="6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01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D8C587-69C0-0258-68CB-4A35BDF1C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206303" y="4872302"/>
            <a:ext cx="3292526" cy="6788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74FCBE-A7AE-DFE8-A1F1-BA3EAA0C0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891" y="31173"/>
            <a:ext cx="9102436" cy="682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00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960048-C9CF-B44E-C02A-43DE396E4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3" y="-8430"/>
            <a:ext cx="11998620" cy="6970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EB0760-D573-818C-25E4-CFC8EFB32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890"/>
            <a:ext cx="3920180" cy="5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63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856343"/>
          </a:xfrm>
          <a:prstGeom prst="rect">
            <a:avLst/>
          </a:prstGeom>
          <a:solidFill>
            <a:srgbClr val="0E6F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BBF5EF"/>
                </a:solidFill>
                <a:latin typeface="Corbel" panose="020B0503020204020204" pitchFamily="34" charset="0"/>
              </a:rPr>
              <a:t>talking to the public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BBF5E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BE2E26-68CF-8427-A7C0-4C7E9EBED913}"/>
              </a:ext>
            </a:extLst>
          </p:cNvPr>
          <p:cNvSpPr txBox="1"/>
          <p:nvPr/>
        </p:nvSpPr>
        <p:spPr>
          <a:xfrm>
            <a:off x="0" y="5951478"/>
            <a:ext cx="1177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empower the audience, not yourself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36F446-481F-9DF5-3C74-60F423FDE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33" y="1840959"/>
            <a:ext cx="3674340" cy="34999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A9974F-67F2-8665-8087-D184B82B0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6" y="2223030"/>
            <a:ext cx="4221595" cy="29187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00571C-8D0A-05AF-78B6-1A46AF099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4529" y="1172639"/>
            <a:ext cx="3267363" cy="45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3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D0C357-8F40-997C-E397-0A8E055A2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6" y="154055"/>
            <a:ext cx="11987221" cy="1381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5B0446-05D1-E4D9-CC2B-806552D6158F}"/>
              </a:ext>
            </a:extLst>
          </p:cNvPr>
          <p:cNvSpPr txBox="1"/>
          <p:nvPr/>
        </p:nvSpPr>
        <p:spPr>
          <a:xfrm>
            <a:off x="2621280" y="1716909"/>
            <a:ext cx="86563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</a:rPr>
              <a:t>Research papers: </a:t>
            </a:r>
            <a:r>
              <a:rPr lang="en-US" dirty="0">
                <a:latin typeface="Helvetica" pitchFamily="2" charset="0"/>
                <a:hlinkClick r:id="rId4"/>
              </a:rPr>
              <a:t>https://www.youtube.com/watch?v=VK51E3gHENc</a:t>
            </a:r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Research proposals: </a:t>
            </a:r>
            <a:r>
              <a:rPr lang="en-US" dirty="0">
                <a:latin typeface="Helvetica" pitchFamily="2" charset="0"/>
                <a:hlinkClick r:id="rId5"/>
              </a:rPr>
              <a:t>https://www.microsoft.com/en-us/research/academic-program/how-to-write-a-great-research-proposal/</a:t>
            </a:r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Research talks: </a:t>
            </a:r>
            <a:r>
              <a:rPr lang="en-US" dirty="0">
                <a:latin typeface="Helvetica" pitchFamily="2" charset="0"/>
                <a:hlinkClick r:id="rId6"/>
              </a:rPr>
              <a:t>https://www.youtube.com/watch?v=sT_-owjKIbA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3BD701-E693-A773-E3A3-1B3DE29C3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53" y="1698375"/>
            <a:ext cx="1741975" cy="1859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1980E5-CC8E-5C00-8E37-3556FB356B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160" y="3721395"/>
            <a:ext cx="3504510" cy="23564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40EF13-C034-2DBF-5E6C-7482377C961B}"/>
              </a:ext>
            </a:extLst>
          </p:cNvPr>
          <p:cNvSpPr txBox="1"/>
          <p:nvPr/>
        </p:nvSpPr>
        <p:spPr>
          <a:xfrm>
            <a:off x="0" y="6094453"/>
            <a:ext cx="6482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</a:rPr>
              <a:t>Applications (Angela Collier): </a:t>
            </a:r>
            <a:r>
              <a:rPr lang="en-US" dirty="0">
                <a:latin typeface="Helvetica" pitchFamily="2" charset="0"/>
                <a:hlinkClick r:id="rId9"/>
              </a:rPr>
              <a:t>https://www.youtube.com/watch?v=tz42lx6BhqY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36D61-390C-7508-C762-2EFA68BACB2B}"/>
              </a:ext>
            </a:extLst>
          </p:cNvPr>
          <p:cNvSpPr txBox="1"/>
          <p:nvPr/>
        </p:nvSpPr>
        <p:spPr>
          <a:xfrm>
            <a:off x="5709920" y="5828345"/>
            <a:ext cx="64820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</a:rPr>
              <a:t>How to </a:t>
            </a:r>
            <a:r>
              <a:rPr lang="en-US" dirty="0" err="1">
                <a:latin typeface="Helvetica" pitchFamily="2" charset="0"/>
              </a:rPr>
              <a:t>unsuck</a:t>
            </a:r>
            <a:r>
              <a:rPr lang="en-US" dirty="0">
                <a:latin typeface="Helvetica" pitchFamily="2" charset="0"/>
              </a:rPr>
              <a:t> your PowerPoint slides! (Dennis </a:t>
            </a:r>
            <a:r>
              <a:rPr lang="en-US" dirty="0" err="1">
                <a:latin typeface="Helvetica" pitchFamily="2" charset="0"/>
              </a:rPr>
              <a:t>Meridith</a:t>
            </a:r>
            <a:r>
              <a:rPr lang="en-US" dirty="0">
                <a:latin typeface="Helvetica" pitchFamily="2" charset="0"/>
              </a:rPr>
              <a:t>): </a:t>
            </a:r>
            <a:r>
              <a:rPr lang="en-US" dirty="0">
                <a:latin typeface="Helvetica" pitchFamily="2" charset="0"/>
                <a:hlinkClick r:id="rId10"/>
              </a:rPr>
              <a:t>https://www.slideshare.net/DennisMeredith/how-to-unsuck-your-power-point-slides-250154776#1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858477-FA49-8E28-F772-BF2F63C926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2989" y="3624939"/>
            <a:ext cx="2864145" cy="214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66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4169-E3DB-2330-776F-FF075C210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always keep the purpose in mind!</a:t>
            </a:r>
          </a:p>
        </p:txBody>
      </p:sp>
    </p:spTree>
    <p:extLst>
      <p:ext uri="{BB962C8B-B14F-4D97-AF65-F5344CB8AC3E}">
        <p14:creationId xmlns:p14="http://schemas.microsoft.com/office/powerpoint/2010/main" val="142332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ra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2168</TotalTime>
  <Words>3828</Words>
  <Application>Microsoft Macintosh PowerPoint</Application>
  <PresentationFormat>Widescreen</PresentationFormat>
  <Paragraphs>427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9" baseType="lpstr">
      <vt:lpstr>Arial</vt:lpstr>
      <vt:lpstr>Calibri</vt:lpstr>
      <vt:lpstr>Calibri Light</vt:lpstr>
      <vt:lpstr>Comic Sans MS</vt:lpstr>
      <vt:lpstr>Corbel</vt:lpstr>
      <vt:lpstr>Helvetica</vt:lpstr>
      <vt:lpstr>Helvetica Neue</vt:lpstr>
      <vt:lpstr>MJXc-TeX-main-R</vt:lpstr>
      <vt:lpstr>MJXc-TeX-math-I</vt:lpstr>
      <vt:lpstr>Times New Roman</vt:lpstr>
      <vt:lpstr>Wingdings</vt:lpstr>
      <vt:lpstr>Wingdings 2</vt:lpstr>
      <vt:lpstr>Office Theme</vt:lpstr>
      <vt:lpstr>Frame</vt:lpstr>
      <vt:lpstr>communicating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Rui, Nicholas Z.</dc:creator>
  <cp:lastModifiedBy>Rui, Nicholas Z.</cp:lastModifiedBy>
  <cp:revision>138</cp:revision>
  <dcterms:created xsi:type="dcterms:W3CDTF">2023-09-15T22:26:12Z</dcterms:created>
  <dcterms:modified xsi:type="dcterms:W3CDTF">2023-09-18T23:13:59Z</dcterms:modified>
</cp:coreProperties>
</file>